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343" r:id="rId2"/>
    <p:sldId id="345" r:id="rId3"/>
    <p:sldId id="296" r:id="rId4"/>
    <p:sldId id="297" r:id="rId5"/>
    <p:sldId id="258" r:id="rId6"/>
    <p:sldId id="298" r:id="rId7"/>
    <p:sldId id="268" r:id="rId8"/>
    <p:sldId id="299" r:id="rId9"/>
    <p:sldId id="259" r:id="rId10"/>
    <p:sldId id="300" r:id="rId11"/>
    <p:sldId id="260" r:id="rId12"/>
    <p:sldId id="303" r:id="rId13"/>
    <p:sldId id="277" r:id="rId14"/>
    <p:sldId id="304" r:id="rId15"/>
    <p:sldId id="276" r:id="rId16"/>
    <p:sldId id="305" r:id="rId17"/>
    <p:sldId id="284" r:id="rId18"/>
    <p:sldId id="327" r:id="rId19"/>
    <p:sldId id="329" r:id="rId20"/>
    <p:sldId id="307" r:id="rId21"/>
    <p:sldId id="286" r:id="rId22"/>
    <p:sldId id="308" r:id="rId23"/>
    <p:sldId id="283" r:id="rId24"/>
    <p:sldId id="330" r:id="rId25"/>
    <p:sldId id="334" r:id="rId26"/>
    <p:sldId id="332" r:id="rId27"/>
    <p:sldId id="337" r:id="rId28"/>
    <p:sldId id="336" r:id="rId29"/>
    <p:sldId id="273" r:id="rId30"/>
    <p:sldId id="312"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7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D4749D-97F9-A146-A470-16F1B2D5BB12}" type="datetimeFigureOut">
              <a:rPr lang="en-US" smtClean="0"/>
              <a:t>11/04/2019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0717A9-6F3B-F644-9C59-F10392E71882}" type="slidenum">
              <a:rPr lang="en-US" smtClean="0"/>
              <a:t>‹#›</a:t>
            </a:fld>
            <a:endParaRPr lang="en-US"/>
          </a:p>
        </p:txBody>
      </p:sp>
    </p:spTree>
    <p:extLst>
      <p:ext uri="{BB962C8B-B14F-4D97-AF65-F5344CB8AC3E}">
        <p14:creationId xmlns:p14="http://schemas.microsoft.com/office/powerpoint/2010/main" val="23018816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717A9-6F3B-F644-9C59-F10392E71882}" type="slidenum">
              <a:rPr lang="en-US" smtClean="0"/>
              <a:t>14</a:t>
            </a:fld>
            <a:endParaRPr lang="en-US"/>
          </a:p>
        </p:txBody>
      </p:sp>
    </p:spTree>
    <p:extLst>
      <p:ext uri="{BB962C8B-B14F-4D97-AF65-F5344CB8AC3E}">
        <p14:creationId xmlns:p14="http://schemas.microsoft.com/office/powerpoint/2010/main" val="3321093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717A9-6F3B-F644-9C59-F10392E71882}" type="slidenum">
              <a:rPr lang="en-US" smtClean="0"/>
              <a:t>18</a:t>
            </a:fld>
            <a:endParaRPr lang="en-US"/>
          </a:p>
        </p:txBody>
      </p:sp>
    </p:spTree>
    <p:extLst>
      <p:ext uri="{BB962C8B-B14F-4D97-AF65-F5344CB8AC3E}">
        <p14:creationId xmlns:p14="http://schemas.microsoft.com/office/powerpoint/2010/main" val="280977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B1339F5-89E8-E645-BBD5-4BDDA22ACB15}" type="datetimeFigureOut">
              <a:rPr lang="en-US" smtClean="0"/>
              <a:t>11/04/2019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215421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1339F5-89E8-E645-BBD5-4BDDA22ACB15}" type="datetimeFigureOut">
              <a:rPr lang="en-US" smtClean="0"/>
              <a:t>11/04/2019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196903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1339F5-89E8-E645-BBD5-4BDDA22ACB15}" type="datetimeFigureOut">
              <a:rPr lang="en-US" smtClean="0"/>
              <a:t>11/04/2019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271248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1339F5-89E8-E645-BBD5-4BDDA22ACB15}" type="datetimeFigureOut">
              <a:rPr lang="en-US" smtClean="0"/>
              <a:t>11/04/2019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2796975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339F5-89E8-E645-BBD5-4BDDA22ACB15}" type="datetimeFigureOut">
              <a:rPr lang="en-US" smtClean="0"/>
              <a:t>11/04/2019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786640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1339F5-89E8-E645-BBD5-4BDDA22ACB15}" type="datetimeFigureOut">
              <a:rPr lang="en-US" smtClean="0"/>
              <a:t>11/04/2019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182475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1339F5-89E8-E645-BBD5-4BDDA22ACB15}" type="datetimeFigureOut">
              <a:rPr lang="en-US" smtClean="0"/>
              <a:t>11/04/2019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330714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1339F5-89E8-E645-BBD5-4BDDA22ACB15}" type="datetimeFigureOut">
              <a:rPr lang="en-US" smtClean="0"/>
              <a:t>11/04/2019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196253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339F5-89E8-E645-BBD5-4BDDA22ACB15}" type="datetimeFigureOut">
              <a:rPr lang="en-US" smtClean="0"/>
              <a:t>11/04/2019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365524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1339F5-89E8-E645-BBD5-4BDDA22ACB15}" type="datetimeFigureOut">
              <a:rPr lang="en-US" smtClean="0"/>
              <a:t>11/04/2019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2888567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1339F5-89E8-E645-BBD5-4BDDA22ACB15}" type="datetimeFigureOut">
              <a:rPr lang="en-US" smtClean="0"/>
              <a:t>11/04/2019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6F26E-56ED-B442-BC4D-97BC9467B05F}" type="slidenum">
              <a:rPr lang="en-US" smtClean="0"/>
              <a:t>‹#›</a:t>
            </a:fld>
            <a:endParaRPr lang="en-US"/>
          </a:p>
        </p:txBody>
      </p:sp>
    </p:spTree>
    <p:extLst>
      <p:ext uri="{BB962C8B-B14F-4D97-AF65-F5344CB8AC3E}">
        <p14:creationId xmlns:p14="http://schemas.microsoft.com/office/powerpoint/2010/main" val="1105032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339F5-89E8-E645-BBD5-4BDDA22ACB15}" type="datetimeFigureOut">
              <a:rPr lang="en-US" smtClean="0"/>
              <a:t>11/04/2019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6F26E-56ED-B442-BC4D-97BC9467B05F}" type="slidenum">
              <a:rPr lang="en-US" smtClean="0"/>
              <a:t>‹#›</a:t>
            </a:fld>
            <a:endParaRPr lang="en-US"/>
          </a:p>
        </p:txBody>
      </p:sp>
    </p:spTree>
    <p:extLst>
      <p:ext uri="{BB962C8B-B14F-4D97-AF65-F5344CB8AC3E}">
        <p14:creationId xmlns:p14="http://schemas.microsoft.com/office/powerpoint/2010/main" val="27287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58511"/>
            <a:ext cx="8229600" cy="1143000"/>
          </a:xfrm>
        </p:spPr>
        <p:txBody>
          <a:bodyPr>
            <a:normAutofit fontScale="90000"/>
          </a:bodyPr>
          <a:lstStyle/>
          <a:p>
            <a:r>
              <a:rPr lang="en-US" sz="2700" dirty="0">
                <a:solidFill>
                  <a:schemeClr val="bg1">
                    <a:lumMod val="65000"/>
                  </a:schemeClr>
                </a:solidFill>
              </a:rPr>
              <a:t>Our Mission at </a:t>
            </a:r>
            <a:r>
              <a:rPr lang="en-US" sz="2700" dirty="0" err="1">
                <a:solidFill>
                  <a:schemeClr val="bg1">
                    <a:lumMod val="65000"/>
                  </a:schemeClr>
                </a:solidFill>
              </a:rPr>
              <a:t>emotionexplorer.com</a:t>
            </a:r>
            <a:br>
              <a:rPr lang="en-US" sz="2700" dirty="0">
                <a:solidFill>
                  <a:schemeClr val="bg1">
                    <a:lumMod val="65000"/>
                  </a:schemeClr>
                </a:solidFill>
              </a:rPr>
            </a:br>
            <a:r>
              <a:rPr lang="en-US" sz="2700" dirty="0">
                <a:solidFill>
                  <a:schemeClr val="bg1">
                    <a:lumMod val="65000"/>
                  </a:schemeClr>
                </a:solidFill>
              </a:rPr>
              <a:t>and </a:t>
            </a:r>
            <a:r>
              <a:rPr lang="en-US" sz="2700" dirty="0" err="1">
                <a:solidFill>
                  <a:schemeClr val="bg1">
                    <a:lumMod val="65000"/>
                  </a:schemeClr>
                </a:solidFill>
              </a:rPr>
              <a:t>Innerlook.com</a:t>
            </a:r>
            <a:br>
              <a:rPr lang="en-US" sz="2700" dirty="0">
                <a:solidFill>
                  <a:schemeClr val="bg1">
                    <a:lumMod val="65000"/>
                  </a:schemeClr>
                </a:solidFill>
              </a:rPr>
            </a:br>
            <a:br>
              <a:rPr lang="en-US" sz="2700" dirty="0">
                <a:solidFill>
                  <a:schemeClr val="bg1">
                    <a:lumMod val="65000"/>
                  </a:schemeClr>
                </a:solidFill>
              </a:rPr>
            </a:br>
            <a:r>
              <a:rPr lang="en-US" sz="2700" dirty="0">
                <a:solidFill>
                  <a:schemeClr val="bg1">
                    <a:lumMod val="65000"/>
                  </a:schemeClr>
                </a:solidFill>
              </a:rPr>
              <a:t>How to use </a:t>
            </a:r>
            <a:r>
              <a:rPr lang="en-US" sz="2700" dirty="0" err="1">
                <a:solidFill>
                  <a:schemeClr val="bg1">
                    <a:lumMod val="65000"/>
                  </a:schemeClr>
                </a:solidFill>
              </a:rPr>
              <a:t>emotionexplorer</a:t>
            </a:r>
            <a:br>
              <a:rPr lang="en-US" sz="2700" dirty="0">
                <a:solidFill>
                  <a:schemeClr val="bg1">
                    <a:lumMod val="65000"/>
                  </a:schemeClr>
                </a:solidFill>
              </a:rPr>
            </a:br>
            <a:r>
              <a:rPr lang="en-US" sz="2700" dirty="0">
                <a:solidFill>
                  <a:schemeClr val="accent5">
                    <a:lumMod val="75000"/>
                  </a:schemeClr>
                </a:solidFill>
              </a:rPr>
              <a:t>Groundbreaking </a:t>
            </a:r>
            <a:r>
              <a:rPr lang="en-US" sz="2700" dirty="0">
                <a:solidFill>
                  <a:schemeClr val="bg1">
                    <a:lumMod val="65000"/>
                  </a:schemeClr>
                </a:solidFill>
              </a:rPr>
              <a:t>neuropsychology studies on the </a:t>
            </a:r>
            <a:r>
              <a:rPr lang="en-US" sz="3100" dirty="0">
                <a:solidFill>
                  <a:schemeClr val="bg1">
                    <a:lumMod val="65000"/>
                  </a:schemeClr>
                </a:solidFill>
              </a:rPr>
              <a:t>nature of emotions</a:t>
            </a:r>
            <a:r>
              <a:rPr lang="en-US" sz="2700" dirty="0">
                <a:solidFill>
                  <a:schemeClr val="bg1">
                    <a:lumMod val="65000"/>
                  </a:schemeClr>
                </a:solidFill>
              </a:rPr>
              <a:t>, have opened the door to the </a:t>
            </a:r>
            <a:br>
              <a:rPr lang="en-US" sz="2700" dirty="0">
                <a:solidFill>
                  <a:schemeClr val="bg1">
                    <a:lumMod val="65000"/>
                  </a:schemeClr>
                </a:solidFill>
              </a:rPr>
            </a:br>
            <a:r>
              <a:rPr lang="en-US" sz="3600" dirty="0">
                <a:solidFill>
                  <a:schemeClr val="bg1">
                    <a:lumMod val="65000"/>
                  </a:schemeClr>
                </a:solidFill>
              </a:rPr>
              <a:t>body/mind benefits </a:t>
            </a:r>
            <a:r>
              <a:rPr lang="en-US" sz="2700" dirty="0">
                <a:solidFill>
                  <a:schemeClr val="bg1">
                    <a:lumMod val="65000"/>
                  </a:schemeClr>
                </a:solidFill>
              </a:rPr>
              <a:t>of interactive and multi-sensory learning. At </a:t>
            </a:r>
            <a:r>
              <a:rPr lang="en-US" sz="3100" dirty="0" err="1">
                <a:solidFill>
                  <a:schemeClr val="accent5">
                    <a:lumMod val="75000"/>
                  </a:schemeClr>
                </a:solidFill>
              </a:rPr>
              <a:t>innerlook</a:t>
            </a:r>
            <a:r>
              <a:rPr lang="en-US" sz="3100" dirty="0">
                <a:solidFill>
                  <a:schemeClr val="accent5">
                    <a:lumMod val="75000"/>
                  </a:schemeClr>
                </a:solidFill>
              </a:rPr>
              <a:t>/</a:t>
            </a:r>
            <a:r>
              <a:rPr lang="en-US" sz="3100" dirty="0" err="1">
                <a:solidFill>
                  <a:schemeClr val="accent5">
                    <a:lumMod val="75000"/>
                  </a:schemeClr>
                </a:solidFill>
              </a:rPr>
              <a:t>emotionexplorer</a:t>
            </a:r>
            <a:r>
              <a:rPr lang="en-US" sz="3100" dirty="0">
                <a:solidFill>
                  <a:schemeClr val="accent5">
                    <a:lumMod val="75000"/>
                  </a:schemeClr>
                </a:solidFill>
              </a:rPr>
              <a:t> </a:t>
            </a:r>
            <a:r>
              <a:rPr lang="en-US" sz="2700" dirty="0">
                <a:solidFill>
                  <a:schemeClr val="bg1">
                    <a:lumMod val="65000"/>
                  </a:schemeClr>
                </a:solidFill>
              </a:rPr>
              <a:t>it's our </a:t>
            </a:r>
            <a:r>
              <a:rPr lang="en-US" sz="3100" dirty="0">
                <a:solidFill>
                  <a:schemeClr val="accent5">
                    <a:lumMod val="75000"/>
                  </a:schemeClr>
                </a:solidFill>
              </a:rPr>
              <a:t>mission</a:t>
            </a:r>
            <a:r>
              <a:rPr lang="en-US" sz="3100" dirty="0">
                <a:solidFill>
                  <a:schemeClr val="bg1">
                    <a:lumMod val="65000"/>
                  </a:schemeClr>
                </a:solidFill>
              </a:rPr>
              <a:t> </a:t>
            </a:r>
            <a:r>
              <a:rPr lang="en-US" sz="2700" dirty="0">
                <a:solidFill>
                  <a:schemeClr val="bg1">
                    <a:lumMod val="65000"/>
                  </a:schemeClr>
                </a:solidFill>
              </a:rPr>
              <a:t>to apply this life changing knowledge, to   process that's engaging, fun and teaches the skills of </a:t>
            </a:r>
            <a:r>
              <a:rPr lang="en-US" sz="3100" dirty="0">
                <a:solidFill>
                  <a:schemeClr val="accent5">
                    <a:lumMod val="75000"/>
                  </a:schemeClr>
                </a:solidFill>
              </a:rPr>
              <a:t>working through emotions in positive, self affirming ways</a:t>
            </a:r>
            <a:r>
              <a:rPr lang="en-US" sz="2700" dirty="0">
                <a:solidFill>
                  <a:schemeClr val="bg1">
                    <a:lumMod val="65000"/>
                  </a:schemeClr>
                </a:solidFill>
              </a:rPr>
              <a:t>. The  emotion journey begins with </a:t>
            </a:r>
            <a:r>
              <a:rPr lang="en-US" sz="3600" dirty="0">
                <a:solidFill>
                  <a:schemeClr val="accent5">
                    <a:lumMod val="75000"/>
                  </a:schemeClr>
                </a:solidFill>
              </a:rPr>
              <a:t>identifying</a:t>
            </a:r>
            <a:r>
              <a:rPr lang="en-US" sz="2700" dirty="0">
                <a:solidFill>
                  <a:schemeClr val="bg1">
                    <a:lumMod val="65000"/>
                  </a:schemeClr>
                </a:solidFill>
              </a:rPr>
              <a:t> the feeling, then open into a variety of entertaining and educational options </a:t>
            </a:r>
            <a:r>
              <a:rPr lang="en-US" sz="3600" dirty="0">
                <a:solidFill>
                  <a:schemeClr val="bg1">
                    <a:lumMod val="65000"/>
                  </a:schemeClr>
                </a:solidFill>
              </a:rPr>
              <a:t>for </a:t>
            </a:r>
            <a:r>
              <a:rPr lang="en-US" sz="3600" dirty="0">
                <a:solidFill>
                  <a:schemeClr val="accent5">
                    <a:lumMod val="75000"/>
                  </a:schemeClr>
                </a:solidFill>
              </a:rPr>
              <a:t>exploring</a:t>
            </a:r>
            <a:r>
              <a:rPr lang="en-US" sz="2700" dirty="0">
                <a:solidFill>
                  <a:schemeClr val="bg1">
                    <a:lumMod val="65000"/>
                  </a:schemeClr>
                </a:solidFill>
              </a:rPr>
              <a:t> it. Finally it guides the user towards </a:t>
            </a:r>
            <a:r>
              <a:rPr lang="en-US" sz="3100" dirty="0">
                <a:solidFill>
                  <a:schemeClr val="bg1">
                    <a:lumMod val="65000"/>
                  </a:schemeClr>
                </a:solidFill>
              </a:rPr>
              <a:t>reframing, closure and balance.</a:t>
            </a:r>
            <a:br>
              <a:rPr lang="en-US" sz="3100" dirty="0">
                <a:solidFill>
                  <a:schemeClr val="bg1">
                    <a:lumMod val="65000"/>
                  </a:schemeClr>
                </a:solidFill>
              </a:rPr>
            </a:br>
            <a:br>
              <a:rPr lang="en-US" dirty="0">
                <a:solidFill>
                  <a:schemeClr val="bg1">
                    <a:lumMod val="65000"/>
                  </a:schemeClr>
                </a:solidFill>
              </a:rPr>
            </a:br>
            <a:br>
              <a:rPr lang="en-US" dirty="0">
                <a:solidFill>
                  <a:schemeClr val="bg1">
                    <a:lumMod val="65000"/>
                  </a:schemeClr>
                </a:solidFill>
              </a:rPr>
            </a:br>
            <a:br>
              <a:rPr lang="en-US" dirty="0">
                <a:solidFill>
                  <a:schemeClr val="bg1">
                    <a:lumMod val="65000"/>
                  </a:schemeClr>
                </a:solidFill>
              </a:rPr>
            </a:br>
            <a:endParaRPr lang="en-US" dirty="0">
              <a:solidFill>
                <a:schemeClr val="bg1">
                  <a:lumMod val="65000"/>
                </a:schemeClr>
              </a:solidFill>
            </a:endParaRPr>
          </a:p>
        </p:txBody>
      </p:sp>
    </p:spTree>
    <p:extLst>
      <p:ext uri="{BB962C8B-B14F-4D97-AF65-F5344CB8AC3E}">
        <p14:creationId xmlns:p14="http://schemas.microsoft.com/office/powerpoint/2010/main" val="287771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776658"/>
          </a:xfrm>
        </p:spPr>
        <p:txBody>
          <a:bodyPr>
            <a:normAutofit fontScale="90000"/>
          </a:bodyPr>
          <a:lstStyle/>
          <a:p>
            <a:r>
              <a:rPr lang="en-US" sz="4000" dirty="0">
                <a:solidFill>
                  <a:schemeClr val="accent5">
                    <a:lumMod val="75000"/>
                  </a:schemeClr>
                </a:solidFill>
              </a:rPr>
              <a:t>feelings happen </a:t>
            </a:r>
            <a:r>
              <a:rPr lang="en-US" sz="4000" dirty="0">
                <a:solidFill>
                  <a:schemeClr val="tx1">
                    <a:lumMod val="50000"/>
                    <a:lumOff val="50000"/>
                  </a:schemeClr>
                </a:solidFill>
              </a:rPr>
              <a:t>in our bodies, </a:t>
            </a:r>
            <a:r>
              <a:rPr lang="en-US" sz="4000" dirty="0">
                <a:solidFill>
                  <a:schemeClr val="accent5">
                    <a:lumMod val="75000"/>
                  </a:schemeClr>
                </a:solidFill>
              </a:rPr>
              <a:t>nature made it that way so that we can actually feel and </a:t>
            </a:r>
            <a:r>
              <a:rPr lang="en-US" i="1" dirty="0">
                <a:solidFill>
                  <a:schemeClr val="tx1">
                    <a:lumMod val="50000"/>
                    <a:lumOff val="50000"/>
                  </a:schemeClr>
                </a:solidFill>
              </a:rPr>
              <a:t>experience</a:t>
            </a:r>
            <a:r>
              <a:rPr lang="en-US" sz="4000" dirty="0">
                <a:solidFill>
                  <a:schemeClr val="accent5">
                    <a:lumMod val="75000"/>
                  </a:schemeClr>
                </a:solidFill>
              </a:rPr>
              <a:t> our </a:t>
            </a:r>
            <a:r>
              <a:rPr lang="en-US" i="1" dirty="0">
                <a:solidFill>
                  <a:schemeClr val="tx1">
                    <a:lumMod val="50000"/>
                    <a:lumOff val="50000"/>
                  </a:schemeClr>
                </a:solidFill>
              </a:rPr>
              <a:t>emotions</a:t>
            </a:r>
            <a:r>
              <a:rPr lang="en-US" dirty="0">
                <a:solidFill>
                  <a:schemeClr val="accent5">
                    <a:lumMod val="75000"/>
                  </a:schemeClr>
                </a:solidFill>
              </a:rPr>
              <a:t>….</a:t>
            </a:r>
          </a:p>
        </p:txBody>
      </p:sp>
      <p:sp>
        <p:nvSpPr>
          <p:cNvPr id="3" name="Content Placeholder 2"/>
          <p:cNvSpPr>
            <a:spLocks noGrp="1"/>
          </p:cNvSpPr>
          <p:nvPr>
            <p:ph idx="1"/>
          </p:nvPr>
        </p:nvSpPr>
        <p:spPr>
          <a:xfrm>
            <a:off x="457200" y="1921054"/>
            <a:ext cx="8448686" cy="4205110"/>
          </a:xfrm>
        </p:spPr>
        <p:txBody>
          <a:bodyPr>
            <a:noAutofit/>
          </a:bodyPr>
          <a:lstStyle/>
          <a:p>
            <a:pPr marL="0" indent="0" algn="ctr">
              <a:buNone/>
            </a:pPr>
            <a:r>
              <a:rPr lang="en-US" sz="3600" dirty="0">
                <a:solidFill>
                  <a:schemeClr val="accent5">
                    <a:lumMod val="75000"/>
                  </a:schemeClr>
                </a:solidFill>
              </a:rPr>
              <a:t>good feelings make us feel </a:t>
            </a:r>
            <a:r>
              <a:rPr lang="en-US" sz="3600" dirty="0">
                <a:solidFill>
                  <a:schemeClr val="tx1">
                    <a:lumMod val="50000"/>
                    <a:lumOff val="50000"/>
                  </a:schemeClr>
                </a:solidFill>
              </a:rPr>
              <a:t>warm all over</a:t>
            </a:r>
            <a:r>
              <a:rPr lang="en-US" sz="3600" dirty="0">
                <a:solidFill>
                  <a:schemeClr val="accent5">
                    <a:lumMod val="75000"/>
                  </a:schemeClr>
                </a:solidFill>
              </a:rPr>
              <a:t>, tension and stress can give us a</a:t>
            </a:r>
            <a:r>
              <a:rPr lang="en-US" sz="3600" dirty="0">
                <a:solidFill>
                  <a:schemeClr val="tx1">
                    <a:lumMod val="50000"/>
                    <a:lumOff val="50000"/>
                  </a:schemeClr>
                </a:solidFill>
              </a:rPr>
              <a:t> queasy </a:t>
            </a:r>
            <a:r>
              <a:rPr lang="en-US" sz="3600" dirty="0">
                <a:solidFill>
                  <a:schemeClr val="accent5">
                    <a:lumMod val="75000"/>
                  </a:schemeClr>
                </a:solidFill>
              </a:rPr>
              <a:t>gut, </a:t>
            </a:r>
            <a:r>
              <a:rPr lang="en-US" sz="3600" dirty="0">
                <a:solidFill>
                  <a:schemeClr val="tx1">
                    <a:lumMod val="50000"/>
                    <a:lumOff val="50000"/>
                  </a:schemeClr>
                </a:solidFill>
              </a:rPr>
              <a:t>tight </a:t>
            </a:r>
            <a:r>
              <a:rPr lang="en-US" sz="3600" dirty="0">
                <a:solidFill>
                  <a:schemeClr val="accent5">
                    <a:lumMod val="75000"/>
                  </a:schemeClr>
                </a:solidFill>
              </a:rPr>
              <a:t>muscles or short breath….feeling down can make us feel </a:t>
            </a:r>
            <a:r>
              <a:rPr lang="en-US" sz="3600" dirty="0">
                <a:solidFill>
                  <a:schemeClr val="tx1">
                    <a:lumMod val="50000"/>
                    <a:lumOff val="50000"/>
                  </a:schemeClr>
                </a:solidFill>
              </a:rPr>
              <a:t>lethargic</a:t>
            </a:r>
            <a:r>
              <a:rPr lang="en-US" sz="3600" dirty="0">
                <a:solidFill>
                  <a:schemeClr val="accent5">
                    <a:lumMod val="75000"/>
                  </a:schemeClr>
                </a:solidFill>
              </a:rPr>
              <a:t>….and all of these experiences are in some way in our bodies….</a:t>
            </a:r>
            <a:r>
              <a:rPr lang="en-US" sz="4000" i="1" dirty="0">
                <a:solidFill>
                  <a:schemeClr val="tx1">
                    <a:lumMod val="50000"/>
                    <a:lumOff val="50000"/>
                  </a:schemeClr>
                </a:solidFill>
              </a:rPr>
              <a:t>tune in </a:t>
            </a:r>
            <a:r>
              <a:rPr lang="en-US" sz="3600" dirty="0">
                <a:solidFill>
                  <a:schemeClr val="accent5">
                    <a:lumMod val="75000"/>
                  </a:schemeClr>
                </a:solidFill>
              </a:rPr>
              <a:t>to your body….</a:t>
            </a:r>
          </a:p>
          <a:p>
            <a:pPr marL="0" indent="0" algn="ctr">
              <a:buNone/>
            </a:pPr>
            <a:r>
              <a:rPr lang="en-US" sz="4000" dirty="0">
                <a:solidFill>
                  <a:schemeClr val="tx1">
                    <a:lumMod val="50000"/>
                    <a:lumOff val="50000"/>
                  </a:schemeClr>
                </a:solidFill>
              </a:rPr>
              <a:t>what </a:t>
            </a:r>
            <a:r>
              <a:rPr lang="en-US" sz="3600" dirty="0">
                <a:solidFill>
                  <a:schemeClr val="accent5">
                    <a:lumMod val="75000"/>
                  </a:schemeClr>
                </a:solidFill>
              </a:rPr>
              <a:t>are you feeling and </a:t>
            </a:r>
            <a:r>
              <a:rPr lang="en-US" sz="4000" dirty="0">
                <a:solidFill>
                  <a:schemeClr val="tx1">
                    <a:lumMod val="50000"/>
                    <a:lumOff val="50000"/>
                  </a:schemeClr>
                </a:solidFill>
              </a:rPr>
              <a:t>where</a:t>
            </a:r>
            <a:r>
              <a:rPr lang="en-US" sz="3600" dirty="0">
                <a:solidFill>
                  <a:schemeClr val="accent5">
                    <a:lumMod val="75000"/>
                  </a:schemeClr>
                </a:solidFill>
              </a:rPr>
              <a:t> are you feeling it?</a:t>
            </a:r>
          </a:p>
        </p:txBody>
      </p:sp>
    </p:spTree>
    <p:extLst>
      <p:ext uri="{BB962C8B-B14F-4D97-AF65-F5344CB8AC3E}">
        <p14:creationId xmlns:p14="http://schemas.microsoft.com/office/powerpoint/2010/main" val="184518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5-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78" y="0"/>
            <a:ext cx="8876486" cy="6615756"/>
          </a:xfrm>
          <a:prstGeom prst="rect">
            <a:avLst/>
          </a:prstGeom>
        </p:spPr>
      </p:pic>
    </p:spTree>
    <p:extLst>
      <p:ext uri="{BB962C8B-B14F-4D97-AF65-F5344CB8AC3E}">
        <p14:creationId xmlns:p14="http://schemas.microsoft.com/office/powerpoint/2010/main" val="556863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2258"/>
            <a:ext cx="8229600" cy="1143000"/>
          </a:xfrm>
        </p:spPr>
        <p:txBody>
          <a:bodyPr>
            <a:noAutofit/>
          </a:bodyPr>
          <a:lstStyle/>
          <a:p>
            <a:r>
              <a:rPr lang="en-US" sz="3200" dirty="0">
                <a:solidFill>
                  <a:schemeClr val="accent5">
                    <a:lumMod val="75000"/>
                  </a:schemeClr>
                </a:solidFill>
              </a:rPr>
              <a:t>next we’re going to write a letter </a:t>
            </a:r>
            <a:r>
              <a:rPr lang="en-US" sz="3200" i="1" dirty="0">
                <a:solidFill>
                  <a:schemeClr val="tx1">
                    <a:lumMod val="50000"/>
                    <a:lumOff val="50000"/>
                  </a:schemeClr>
                </a:solidFill>
              </a:rPr>
              <a:t>to</a:t>
            </a:r>
            <a:r>
              <a:rPr lang="en-US" sz="3200" dirty="0">
                <a:solidFill>
                  <a:schemeClr val="accent5">
                    <a:lumMod val="75000"/>
                  </a:schemeClr>
                </a:solidFill>
              </a:rPr>
              <a:t> our feeling </a:t>
            </a:r>
            <a:r>
              <a:rPr lang="en-US" sz="3200" i="1" dirty="0">
                <a:solidFill>
                  <a:schemeClr val="tx1">
                    <a:lumMod val="50000"/>
                    <a:lumOff val="50000"/>
                  </a:schemeClr>
                </a:solidFill>
              </a:rPr>
              <a:t>from</a:t>
            </a:r>
            <a:r>
              <a:rPr lang="en-US" sz="3200" dirty="0">
                <a:solidFill>
                  <a:schemeClr val="accent5">
                    <a:lumMod val="75000"/>
                  </a:schemeClr>
                </a:solidFill>
              </a:rPr>
              <a:t> ourselves</a:t>
            </a:r>
            <a:br>
              <a:rPr lang="en-US" sz="3200" dirty="0">
                <a:solidFill>
                  <a:schemeClr val="accent5">
                    <a:lumMod val="75000"/>
                  </a:schemeClr>
                </a:solidFill>
              </a:rPr>
            </a:br>
            <a:r>
              <a:rPr lang="en-US" sz="3200" dirty="0">
                <a:solidFill>
                  <a:schemeClr val="accent5">
                    <a:lumMod val="75000"/>
                  </a:schemeClr>
                </a:solidFill>
              </a:rPr>
              <a:t> </a:t>
            </a:r>
            <a:r>
              <a:rPr lang="en-US" sz="2400" b="1" i="1" dirty="0">
                <a:solidFill>
                  <a:schemeClr val="accent5">
                    <a:lumMod val="75000"/>
                  </a:schemeClr>
                </a:solidFill>
              </a:rPr>
              <a:t>not a letter to send, it is just a way to process your feeling freely and fully….it’s for your eyes only!</a:t>
            </a:r>
          </a:p>
        </p:txBody>
      </p:sp>
      <p:sp>
        <p:nvSpPr>
          <p:cNvPr id="3" name="Content Placeholder 2"/>
          <p:cNvSpPr>
            <a:spLocks noGrp="1"/>
          </p:cNvSpPr>
          <p:nvPr>
            <p:ph idx="1"/>
          </p:nvPr>
        </p:nvSpPr>
        <p:spPr>
          <a:xfrm>
            <a:off x="193751" y="1793916"/>
            <a:ext cx="8675767" cy="5123489"/>
          </a:xfrm>
        </p:spPr>
        <p:txBody>
          <a:bodyPr>
            <a:normAutofit/>
          </a:bodyPr>
          <a:lstStyle/>
          <a:p>
            <a:pPr marL="0" indent="0" algn="ctr">
              <a:buNone/>
            </a:pPr>
            <a:r>
              <a:rPr lang="en-US" dirty="0">
                <a:solidFill>
                  <a:schemeClr val="accent5">
                    <a:lumMod val="75000"/>
                  </a:schemeClr>
                </a:solidFill>
              </a:rPr>
              <a:t> just </a:t>
            </a:r>
            <a:r>
              <a:rPr lang="en-US" sz="3600" dirty="0">
                <a:solidFill>
                  <a:schemeClr val="tx1">
                    <a:lumMod val="50000"/>
                    <a:lumOff val="50000"/>
                  </a:schemeClr>
                </a:solidFill>
              </a:rPr>
              <a:t>imagine</a:t>
            </a:r>
            <a:r>
              <a:rPr lang="en-US" dirty="0">
                <a:solidFill>
                  <a:schemeClr val="accent5">
                    <a:lumMod val="75000"/>
                  </a:schemeClr>
                </a:solidFill>
              </a:rPr>
              <a:t> that your emotion is </a:t>
            </a:r>
            <a:r>
              <a:rPr lang="en-US" sz="3600" dirty="0">
                <a:solidFill>
                  <a:schemeClr val="tx1">
                    <a:lumMod val="50000"/>
                    <a:lumOff val="50000"/>
                  </a:schemeClr>
                </a:solidFill>
              </a:rPr>
              <a:t>sitting there </a:t>
            </a:r>
            <a:r>
              <a:rPr lang="en-US" dirty="0">
                <a:solidFill>
                  <a:schemeClr val="accent5">
                    <a:lumMod val="75000"/>
                  </a:schemeClr>
                </a:solidFill>
              </a:rPr>
              <a:t>in a chair across from you…and you are looking at it, </a:t>
            </a:r>
            <a:r>
              <a:rPr lang="en-US" sz="3600" dirty="0">
                <a:solidFill>
                  <a:schemeClr val="tx1">
                    <a:lumMod val="50000"/>
                    <a:lumOff val="50000"/>
                  </a:schemeClr>
                </a:solidFill>
              </a:rPr>
              <a:t>observing </a:t>
            </a:r>
            <a:r>
              <a:rPr lang="en-US" dirty="0">
                <a:solidFill>
                  <a:schemeClr val="accent5">
                    <a:lumMod val="75000"/>
                  </a:schemeClr>
                </a:solidFill>
              </a:rPr>
              <a:t>how it’s sitting…..</a:t>
            </a:r>
          </a:p>
          <a:p>
            <a:pPr marL="0" indent="0" algn="ctr">
              <a:buNone/>
            </a:pPr>
            <a:r>
              <a:rPr lang="en-US" dirty="0">
                <a:solidFill>
                  <a:schemeClr val="accent5">
                    <a:lumMod val="75000"/>
                  </a:schemeClr>
                </a:solidFill>
              </a:rPr>
              <a:t>now </a:t>
            </a:r>
            <a:r>
              <a:rPr lang="en-US" sz="3600" dirty="0">
                <a:solidFill>
                  <a:schemeClr val="tx1">
                    <a:lumMod val="50000"/>
                    <a:lumOff val="50000"/>
                  </a:schemeClr>
                </a:solidFill>
              </a:rPr>
              <a:t>talk to it! </a:t>
            </a:r>
            <a:r>
              <a:rPr lang="en-US" dirty="0">
                <a:solidFill>
                  <a:schemeClr val="accent5">
                    <a:lumMod val="75000"/>
                  </a:schemeClr>
                </a:solidFill>
              </a:rPr>
              <a:t>Say </a:t>
            </a:r>
            <a:r>
              <a:rPr lang="en-US" sz="3600" dirty="0">
                <a:solidFill>
                  <a:schemeClr val="tx1">
                    <a:lumMod val="50000"/>
                    <a:lumOff val="50000"/>
                  </a:schemeClr>
                </a:solidFill>
              </a:rPr>
              <a:t>what you want to say</a:t>
            </a:r>
            <a:r>
              <a:rPr lang="en-US" dirty="0">
                <a:solidFill>
                  <a:schemeClr val="accent5">
                    <a:lumMod val="75000"/>
                  </a:schemeClr>
                </a:solidFill>
              </a:rPr>
              <a:t>, tell this part of you </a:t>
            </a:r>
            <a:r>
              <a:rPr lang="en-US" sz="3600" dirty="0">
                <a:solidFill>
                  <a:schemeClr val="tx1">
                    <a:lumMod val="50000"/>
                    <a:lumOff val="50000"/>
                  </a:schemeClr>
                </a:solidFill>
              </a:rPr>
              <a:t>how it feels </a:t>
            </a:r>
            <a:r>
              <a:rPr lang="en-US" dirty="0">
                <a:solidFill>
                  <a:schemeClr val="accent5">
                    <a:lumMod val="75000"/>
                  </a:schemeClr>
                </a:solidFill>
              </a:rPr>
              <a:t>to the rest of you to feel it, to carry it around…e.g. “</a:t>
            </a:r>
            <a:r>
              <a:rPr lang="en-US" i="1" dirty="0">
                <a:solidFill>
                  <a:schemeClr val="accent5">
                    <a:lumMod val="75000"/>
                  </a:schemeClr>
                </a:solidFill>
              </a:rPr>
              <a:t>so anger you’re just sitting there with your arms crossed and you’re not listening to anything I’m saying</a:t>
            </a:r>
            <a:r>
              <a:rPr lang="en-US" dirty="0">
                <a:solidFill>
                  <a:schemeClr val="accent5">
                    <a:lumMod val="75000"/>
                  </a:schemeClr>
                </a:solidFill>
              </a:rPr>
              <a:t>”…or</a:t>
            </a:r>
          </a:p>
          <a:p>
            <a:pPr marL="0" indent="0" algn="ctr">
              <a:buNone/>
            </a:pPr>
            <a:r>
              <a:rPr lang="en-US" i="1" dirty="0">
                <a:solidFill>
                  <a:schemeClr val="accent5">
                    <a:lumMod val="75000"/>
                  </a:schemeClr>
                </a:solidFill>
              </a:rPr>
              <a:t>“joy you look beautiful, you’re glowing</a:t>
            </a:r>
            <a:r>
              <a:rPr lang="en-US" dirty="0">
                <a:solidFill>
                  <a:schemeClr val="accent5">
                    <a:lumMod val="75000"/>
                  </a:schemeClr>
                </a:solidFill>
              </a:rPr>
              <a:t>…”</a:t>
            </a:r>
          </a:p>
        </p:txBody>
      </p:sp>
    </p:spTree>
    <p:extLst>
      <p:ext uri="{BB962C8B-B14F-4D97-AF65-F5344CB8AC3E}">
        <p14:creationId xmlns:p14="http://schemas.microsoft.com/office/powerpoint/2010/main" val="3567318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8-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09" y="0"/>
            <a:ext cx="9201509" cy="6858000"/>
          </a:xfrm>
          <a:prstGeom prst="rect">
            <a:avLst/>
          </a:prstGeom>
        </p:spPr>
      </p:pic>
    </p:spTree>
    <p:extLst>
      <p:ext uri="{BB962C8B-B14F-4D97-AF65-F5344CB8AC3E}">
        <p14:creationId xmlns:p14="http://schemas.microsoft.com/office/powerpoint/2010/main" val="3491420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135"/>
            <a:ext cx="8229600" cy="1143000"/>
          </a:xfrm>
        </p:spPr>
        <p:txBody>
          <a:bodyPr>
            <a:noAutofit/>
          </a:bodyPr>
          <a:lstStyle/>
          <a:p>
            <a:r>
              <a:rPr lang="en-US" sz="3600" i="1" dirty="0">
                <a:solidFill>
                  <a:schemeClr val="accent5">
                    <a:lumMod val="75000"/>
                  </a:schemeClr>
                </a:solidFill>
              </a:rPr>
              <a:t>next</a:t>
            </a:r>
            <a:r>
              <a:rPr lang="en-US" sz="3600" dirty="0">
                <a:solidFill>
                  <a:schemeClr val="accent5">
                    <a:lumMod val="75000"/>
                  </a:schemeClr>
                </a:solidFill>
              </a:rPr>
              <a:t> mentally </a:t>
            </a:r>
            <a:r>
              <a:rPr lang="en-US" sz="4000" dirty="0">
                <a:solidFill>
                  <a:schemeClr val="tx1">
                    <a:lumMod val="50000"/>
                    <a:lumOff val="50000"/>
                  </a:schemeClr>
                </a:solidFill>
              </a:rPr>
              <a:t>reverse roles </a:t>
            </a:r>
            <a:r>
              <a:rPr lang="en-US" sz="3600" dirty="0">
                <a:solidFill>
                  <a:schemeClr val="accent5">
                    <a:lumMod val="75000"/>
                  </a:schemeClr>
                </a:solidFill>
              </a:rPr>
              <a:t>and </a:t>
            </a:r>
            <a:r>
              <a:rPr lang="en-US" sz="4000" dirty="0">
                <a:solidFill>
                  <a:schemeClr val="accent5">
                    <a:lumMod val="75000"/>
                  </a:schemeClr>
                </a:solidFill>
              </a:rPr>
              <a:t>become</a:t>
            </a:r>
            <a:r>
              <a:rPr lang="en-US" sz="3600" dirty="0">
                <a:solidFill>
                  <a:schemeClr val="accent5">
                    <a:lumMod val="75000"/>
                  </a:schemeClr>
                </a:solidFill>
              </a:rPr>
              <a:t> your feeling talking back to you</a:t>
            </a:r>
          </a:p>
        </p:txBody>
      </p:sp>
      <p:sp>
        <p:nvSpPr>
          <p:cNvPr id="3" name="Content Placeholder 2"/>
          <p:cNvSpPr>
            <a:spLocks noGrp="1"/>
          </p:cNvSpPr>
          <p:nvPr>
            <p:ph idx="1"/>
          </p:nvPr>
        </p:nvSpPr>
        <p:spPr>
          <a:xfrm>
            <a:off x="0" y="1375305"/>
            <a:ext cx="9143999" cy="5546196"/>
          </a:xfrm>
        </p:spPr>
        <p:txBody>
          <a:bodyPr>
            <a:normAutofit fontScale="92500" lnSpcReduction="10000"/>
          </a:bodyPr>
          <a:lstStyle/>
          <a:p>
            <a:pPr marL="0" indent="0" algn="ctr">
              <a:buNone/>
            </a:pPr>
            <a:r>
              <a:rPr lang="en-US" sz="3900" dirty="0">
                <a:solidFill>
                  <a:schemeClr val="accent5">
                    <a:lumMod val="75000"/>
                  </a:schemeClr>
                </a:solidFill>
              </a:rPr>
              <a:t>now you’re </a:t>
            </a:r>
            <a:r>
              <a:rPr lang="en-US" sz="3900" dirty="0">
                <a:solidFill>
                  <a:schemeClr val="tx1">
                    <a:lumMod val="50000"/>
                    <a:lumOff val="50000"/>
                  </a:schemeClr>
                </a:solidFill>
              </a:rPr>
              <a:t>sitting in that chair </a:t>
            </a:r>
            <a:r>
              <a:rPr lang="en-US" sz="3900" dirty="0">
                <a:solidFill>
                  <a:schemeClr val="accent5">
                    <a:lumMod val="75000"/>
                  </a:schemeClr>
                </a:solidFill>
              </a:rPr>
              <a:t>as the feeling you just talked to, so talk </a:t>
            </a:r>
          </a:p>
          <a:p>
            <a:pPr marL="0" indent="0" algn="ctr">
              <a:buNone/>
            </a:pPr>
            <a:r>
              <a:rPr lang="en-US" sz="3900" i="1" dirty="0">
                <a:solidFill>
                  <a:schemeClr val="tx1">
                    <a:lumMod val="50000"/>
                    <a:lumOff val="50000"/>
                  </a:schemeClr>
                </a:solidFill>
              </a:rPr>
              <a:t>as</a:t>
            </a:r>
            <a:r>
              <a:rPr lang="en-US" sz="3900" dirty="0">
                <a:solidFill>
                  <a:schemeClr val="tx1">
                    <a:lumMod val="50000"/>
                    <a:lumOff val="50000"/>
                  </a:schemeClr>
                </a:solidFill>
              </a:rPr>
              <a:t> the feeling back </a:t>
            </a:r>
            <a:r>
              <a:rPr lang="en-US" sz="3900" i="1" dirty="0">
                <a:solidFill>
                  <a:schemeClr val="tx1">
                    <a:lumMod val="50000"/>
                    <a:lumOff val="50000"/>
                  </a:schemeClr>
                </a:solidFill>
              </a:rPr>
              <a:t>to </a:t>
            </a:r>
          </a:p>
          <a:p>
            <a:pPr marL="0" indent="0" algn="ctr">
              <a:buNone/>
            </a:pPr>
            <a:r>
              <a:rPr lang="en-US" sz="3900" dirty="0">
                <a:solidFill>
                  <a:schemeClr val="tx1">
                    <a:lumMod val="50000"/>
                    <a:lumOff val="50000"/>
                  </a:schemeClr>
                </a:solidFill>
              </a:rPr>
              <a:t>yourself</a:t>
            </a:r>
            <a:r>
              <a:rPr lang="en-US" sz="3900" dirty="0">
                <a:solidFill>
                  <a:schemeClr val="accent5">
                    <a:lumMod val="75000"/>
                  </a:schemeClr>
                </a:solidFill>
              </a:rPr>
              <a:t>.</a:t>
            </a:r>
          </a:p>
          <a:p>
            <a:pPr marL="0" indent="0" algn="ctr">
              <a:buNone/>
            </a:pPr>
            <a:r>
              <a:rPr lang="en-US" sz="3900" dirty="0">
                <a:solidFill>
                  <a:schemeClr val="accent5">
                    <a:lumMod val="75000"/>
                  </a:schemeClr>
                </a:solidFill>
              </a:rPr>
              <a:t>e.g. “</a:t>
            </a:r>
            <a:r>
              <a:rPr lang="en-US" sz="3900" i="1" dirty="0">
                <a:solidFill>
                  <a:schemeClr val="accent5">
                    <a:lumMod val="75000"/>
                  </a:schemeClr>
                </a:solidFill>
              </a:rPr>
              <a:t>I know you think I am angry all the time but you’re not listening, I need you to at least listen to me and not try to get rid of me all the time…you don’t have to be so afraid of me!</a:t>
            </a:r>
            <a:r>
              <a:rPr lang="en-US" sz="3900" dirty="0">
                <a:solidFill>
                  <a:schemeClr val="accent5">
                    <a:lumMod val="75000"/>
                  </a:schemeClr>
                </a:solidFill>
              </a:rPr>
              <a:t>” or “</a:t>
            </a:r>
            <a:r>
              <a:rPr lang="en-US" sz="3900" i="1" dirty="0">
                <a:solidFill>
                  <a:schemeClr val="accent5">
                    <a:lumMod val="75000"/>
                  </a:schemeClr>
                </a:solidFill>
              </a:rPr>
              <a:t>I am happy, you’re right, I feel as if I can really go with the flow of the day and enjoy it</a:t>
            </a:r>
            <a:r>
              <a:rPr lang="en-US" sz="3900" dirty="0">
                <a:solidFill>
                  <a:schemeClr val="accent5">
                    <a:lumMod val="75000"/>
                  </a:schemeClr>
                </a:solidFill>
              </a:rPr>
              <a:t>…</a:t>
            </a:r>
            <a:r>
              <a:rPr lang="en-US" dirty="0">
                <a:solidFill>
                  <a:schemeClr val="accent5">
                    <a:lumMod val="75000"/>
                  </a:schemeClr>
                </a:solidFill>
              </a:rPr>
              <a:t>”</a:t>
            </a:r>
          </a:p>
        </p:txBody>
      </p:sp>
    </p:spTree>
    <p:extLst>
      <p:ext uri="{BB962C8B-B14F-4D97-AF65-F5344CB8AC3E}">
        <p14:creationId xmlns:p14="http://schemas.microsoft.com/office/powerpoint/2010/main" val="2648025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9-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909610" cy="6640444"/>
          </a:xfrm>
          <a:prstGeom prst="rect">
            <a:avLst/>
          </a:prstGeom>
        </p:spPr>
      </p:pic>
    </p:spTree>
    <p:extLst>
      <p:ext uri="{BB962C8B-B14F-4D97-AF65-F5344CB8AC3E}">
        <p14:creationId xmlns:p14="http://schemas.microsoft.com/office/powerpoint/2010/main" val="3494473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28118"/>
            <a:ext cx="8229600" cy="1143000"/>
          </a:xfrm>
        </p:spPr>
        <p:txBody>
          <a:bodyPr>
            <a:noAutofit/>
          </a:bodyPr>
          <a:lstStyle/>
          <a:p>
            <a:r>
              <a:rPr lang="en-US" sz="3600" dirty="0">
                <a:solidFill>
                  <a:schemeClr val="accent5">
                    <a:lumMod val="75000"/>
                  </a:schemeClr>
                </a:solidFill>
              </a:rPr>
              <a:t>your </a:t>
            </a:r>
            <a:r>
              <a:rPr lang="en-US" sz="4000" dirty="0">
                <a:solidFill>
                  <a:schemeClr val="tx1">
                    <a:lumMod val="50000"/>
                    <a:lumOff val="50000"/>
                  </a:schemeClr>
                </a:solidFill>
              </a:rPr>
              <a:t>feelings journal </a:t>
            </a:r>
            <a:r>
              <a:rPr lang="en-US" sz="3600" dirty="0">
                <a:solidFill>
                  <a:schemeClr val="accent5">
                    <a:lumMod val="75000"/>
                  </a:schemeClr>
                </a:solidFill>
              </a:rPr>
              <a:t>is your private </a:t>
            </a:r>
            <a:br>
              <a:rPr lang="en-US" sz="3600" dirty="0">
                <a:solidFill>
                  <a:schemeClr val="accent5">
                    <a:lumMod val="75000"/>
                  </a:schemeClr>
                </a:solidFill>
              </a:rPr>
            </a:br>
            <a:r>
              <a:rPr lang="en-US" sz="4000" i="1" dirty="0">
                <a:solidFill>
                  <a:schemeClr val="tx1">
                    <a:lumMod val="50000"/>
                    <a:lumOff val="50000"/>
                  </a:schemeClr>
                </a:solidFill>
              </a:rPr>
              <a:t>go to </a:t>
            </a:r>
            <a:r>
              <a:rPr lang="en-US" sz="3600" dirty="0">
                <a:solidFill>
                  <a:schemeClr val="accent5">
                    <a:lumMod val="75000"/>
                  </a:schemeClr>
                </a:solidFill>
              </a:rPr>
              <a:t>place for processing emotions…..</a:t>
            </a:r>
          </a:p>
        </p:txBody>
      </p:sp>
      <p:sp>
        <p:nvSpPr>
          <p:cNvPr id="6" name="Content Placeholder 5"/>
          <p:cNvSpPr>
            <a:spLocks noGrp="1"/>
          </p:cNvSpPr>
          <p:nvPr>
            <p:ph idx="1"/>
          </p:nvPr>
        </p:nvSpPr>
        <p:spPr>
          <a:xfrm>
            <a:off x="457200" y="1221009"/>
            <a:ext cx="8229599" cy="5421279"/>
          </a:xfrm>
        </p:spPr>
        <p:txBody>
          <a:bodyPr>
            <a:noAutofit/>
          </a:bodyPr>
          <a:lstStyle/>
          <a:p>
            <a:pPr marL="0" indent="0" algn="ctr">
              <a:buNone/>
            </a:pPr>
            <a:r>
              <a:rPr lang="en-US" sz="3600" dirty="0">
                <a:solidFill>
                  <a:schemeClr val="accent5">
                    <a:lumMod val="75000"/>
                  </a:schemeClr>
                </a:solidFill>
              </a:rPr>
              <a:t>a </a:t>
            </a:r>
            <a:r>
              <a:rPr lang="en-US" sz="4000" dirty="0">
                <a:solidFill>
                  <a:schemeClr val="tx1">
                    <a:lumMod val="50000"/>
                    <a:lumOff val="50000"/>
                  </a:schemeClr>
                </a:solidFill>
              </a:rPr>
              <a:t>safe page </a:t>
            </a:r>
            <a:r>
              <a:rPr lang="en-US" sz="3600" dirty="0">
                <a:solidFill>
                  <a:schemeClr val="accent5">
                    <a:lumMod val="75000"/>
                  </a:schemeClr>
                </a:solidFill>
              </a:rPr>
              <a:t>where you can let all of your </a:t>
            </a:r>
            <a:r>
              <a:rPr lang="en-US" sz="4000" dirty="0">
                <a:solidFill>
                  <a:schemeClr val="tx1">
                    <a:lumMod val="50000"/>
                    <a:lumOff val="50000"/>
                  </a:schemeClr>
                </a:solidFill>
              </a:rPr>
              <a:t>thoughts</a:t>
            </a:r>
            <a:r>
              <a:rPr lang="en-US" sz="3600" dirty="0">
                <a:solidFill>
                  <a:schemeClr val="accent5">
                    <a:lumMod val="75000"/>
                  </a:schemeClr>
                </a:solidFill>
              </a:rPr>
              <a:t> and </a:t>
            </a:r>
            <a:r>
              <a:rPr lang="en-US" sz="4000" dirty="0">
                <a:solidFill>
                  <a:schemeClr val="tx1">
                    <a:lumMod val="50000"/>
                    <a:lumOff val="50000"/>
                  </a:schemeClr>
                </a:solidFill>
              </a:rPr>
              <a:t>emotions</a:t>
            </a:r>
            <a:r>
              <a:rPr lang="en-US" sz="3600" dirty="0">
                <a:solidFill>
                  <a:schemeClr val="accent5">
                    <a:lumMod val="75000"/>
                  </a:schemeClr>
                </a:solidFill>
              </a:rPr>
              <a:t> flow without editing….just put your </a:t>
            </a:r>
            <a:r>
              <a:rPr lang="en-US" sz="3600" dirty="0">
                <a:solidFill>
                  <a:schemeClr val="tx1">
                    <a:lumMod val="50000"/>
                    <a:lumOff val="50000"/>
                  </a:schemeClr>
                </a:solidFill>
              </a:rPr>
              <a:t>f</a:t>
            </a:r>
            <a:r>
              <a:rPr lang="en-US" sz="4000" dirty="0">
                <a:solidFill>
                  <a:schemeClr val="tx1">
                    <a:lumMod val="50000"/>
                    <a:lumOff val="50000"/>
                  </a:schemeClr>
                </a:solidFill>
              </a:rPr>
              <a:t>ingers</a:t>
            </a:r>
            <a:r>
              <a:rPr lang="en-US" sz="3600" dirty="0">
                <a:solidFill>
                  <a:schemeClr val="accent5">
                    <a:lumMod val="75000"/>
                  </a:schemeClr>
                </a:solidFill>
              </a:rPr>
              <a:t> on the </a:t>
            </a:r>
            <a:r>
              <a:rPr lang="en-US" sz="4000" dirty="0">
                <a:solidFill>
                  <a:schemeClr val="tx1">
                    <a:lumMod val="50000"/>
                    <a:lumOff val="50000"/>
                  </a:schemeClr>
                </a:solidFill>
              </a:rPr>
              <a:t>keys </a:t>
            </a:r>
            <a:r>
              <a:rPr lang="en-US" sz="3600" dirty="0">
                <a:solidFill>
                  <a:schemeClr val="accent5">
                    <a:lumMod val="75000"/>
                  </a:schemeClr>
                </a:solidFill>
              </a:rPr>
              <a:t>and </a:t>
            </a:r>
            <a:r>
              <a:rPr lang="en-US" sz="4000" dirty="0">
                <a:solidFill>
                  <a:schemeClr val="tx1">
                    <a:lumMod val="50000"/>
                    <a:lumOff val="50000"/>
                  </a:schemeClr>
                </a:solidFill>
              </a:rPr>
              <a:t>go for it!</a:t>
            </a:r>
            <a:r>
              <a:rPr lang="en-US" sz="3600" dirty="0">
                <a:solidFill>
                  <a:schemeClr val="accent5">
                    <a:lumMod val="75000"/>
                  </a:schemeClr>
                </a:solidFill>
              </a:rPr>
              <a:t>….</a:t>
            </a:r>
            <a:r>
              <a:rPr lang="en-US" sz="3600" i="1" dirty="0">
                <a:solidFill>
                  <a:schemeClr val="accent5">
                    <a:lumMod val="75000"/>
                  </a:schemeClr>
                </a:solidFill>
              </a:rPr>
              <a:t>free write</a:t>
            </a:r>
            <a:r>
              <a:rPr lang="en-US" sz="3600" dirty="0">
                <a:solidFill>
                  <a:schemeClr val="accent5">
                    <a:lumMod val="75000"/>
                  </a:schemeClr>
                </a:solidFill>
              </a:rPr>
              <a:t>….don’t worry about sounding </a:t>
            </a:r>
            <a:r>
              <a:rPr lang="en-US" sz="4000" dirty="0">
                <a:solidFill>
                  <a:schemeClr val="tx1">
                    <a:lumMod val="50000"/>
                    <a:lumOff val="50000"/>
                  </a:schemeClr>
                </a:solidFill>
              </a:rPr>
              <a:t>good</a:t>
            </a:r>
            <a:r>
              <a:rPr lang="en-US" sz="3600" dirty="0">
                <a:solidFill>
                  <a:schemeClr val="accent5">
                    <a:lumMod val="75000"/>
                  </a:schemeClr>
                </a:solidFill>
              </a:rPr>
              <a:t> or </a:t>
            </a:r>
            <a:r>
              <a:rPr lang="en-US" sz="4000" dirty="0">
                <a:solidFill>
                  <a:schemeClr val="tx1">
                    <a:lumMod val="50000"/>
                    <a:lumOff val="50000"/>
                  </a:schemeClr>
                </a:solidFill>
              </a:rPr>
              <a:t>bad</a:t>
            </a:r>
            <a:r>
              <a:rPr lang="en-US" sz="3600" dirty="0">
                <a:solidFill>
                  <a:schemeClr val="accent5">
                    <a:lumMod val="75000"/>
                  </a:schemeClr>
                </a:solidFill>
              </a:rPr>
              <a:t>, weak or strong, smart or dumb…..just let it all pour out onto the page…this is </a:t>
            </a:r>
            <a:r>
              <a:rPr lang="en-US" sz="4000" dirty="0">
                <a:solidFill>
                  <a:schemeClr val="tx1">
                    <a:lumMod val="50000"/>
                    <a:lumOff val="50000"/>
                  </a:schemeClr>
                </a:solidFill>
              </a:rPr>
              <a:t>for your eyes </a:t>
            </a:r>
            <a:r>
              <a:rPr lang="en-US" sz="3600" dirty="0">
                <a:solidFill>
                  <a:schemeClr val="accent5">
                    <a:lumMod val="75000"/>
                  </a:schemeClr>
                </a:solidFill>
              </a:rPr>
              <a:t>only, no one need every read it but </a:t>
            </a:r>
          </a:p>
          <a:p>
            <a:pPr marL="0" indent="0" algn="ctr">
              <a:buNone/>
            </a:pPr>
            <a:r>
              <a:rPr lang="en-US" sz="3600" dirty="0">
                <a:solidFill>
                  <a:schemeClr val="accent5">
                    <a:lumMod val="75000"/>
                  </a:schemeClr>
                </a:solidFill>
              </a:rPr>
              <a:t>you!</a:t>
            </a:r>
          </a:p>
        </p:txBody>
      </p:sp>
    </p:spTree>
    <p:extLst>
      <p:ext uri="{BB962C8B-B14F-4D97-AF65-F5344CB8AC3E}">
        <p14:creationId xmlns:p14="http://schemas.microsoft.com/office/powerpoint/2010/main" val="905205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10-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201509" cy="6858000"/>
          </a:xfrm>
          <a:prstGeom prst="rect">
            <a:avLst/>
          </a:prstGeom>
        </p:spPr>
      </p:pic>
    </p:spTree>
    <p:extLst>
      <p:ext uri="{BB962C8B-B14F-4D97-AF65-F5344CB8AC3E}">
        <p14:creationId xmlns:p14="http://schemas.microsoft.com/office/powerpoint/2010/main" val="2715143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57" y="835199"/>
            <a:ext cx="8661666" cy="1253569"/>
          </a:xfrm>
        </p:spPr>
        <p:txBody>
          <a:bodyPr>
            <a:normAutofit fontScale="90000"/>
          </a:bodyPr>
          <a:lstStyle/>
          <a:p>
            <a:r>
              <a:rPr lang="en-US" sz="3600" dirty="0">
                <a:solidFill>
                  <a:schemeClr val="accent5">
                    <a:lumMod val="75000"/>
                  </a:schemeClr>
                </a:solidFill>
              </a:rPr>
              <a:t>We’re learning about </a:t>
            </a:r>
            <a:r>
              <a:rPr lang="en-US" dirty="0">
                <a:solidFill>
                  <a:schemeClr val="tx1">
                    <a:lumMod val="50000"/>
                    <a:lumOff val="50000"/>
                  </a:schemeClr>
                </a:solidFill>
              </a:rPr>
              <a:t>balance</a:t>
            </a:r>
            <a:r>
              <a:rPr lang="en-US" sz="3600" dirty="0">
                <a:solidFill>
                  <a:schemeClr val="accent5">
                    <a:lumMod val="75000"/>
                  </a:schemeClr>
                </a:solidFill>
              </a:rPr>
              <a:t> now… getting a </a:t>
            </a:r>
            <a:r>
              <a:rPr lang="en-US" dirty="0">
                <a:solidFill>
                  <a:schemeClr val="tx1">
                    <a:lumMod val="50000"/>
                    <a:lumOff val="50000"/>
                  </a:schemeClr>
                </a:solidFill>
              </a:rPr>
              <a:t>mental picture what balance looks like  </a:t>
            </a:r>
            <a:r>
              <a:rPr lang="en-US" sz="3600" dirty="0">
                <a:solidFill>
                  <a:schemeClr val="accent5">
                    <a:lumMod val="75000"/>
                  </a:schemeClr>
                </a:solidFill>
              </a:rPr>
              <a:t>of when we’re….. </a:t>
            </a:r>
            <a:br>
              <a:rPr lang="en-US" sz="3600" dirty="0">
                <a:solidFill>
                  <a:schemeClr val="accent5">
                    <a:lumMod val="75000"/>
                  </a:schemeClr>
                </a:solidFill>
              </a:rPr>
            </a:br>
            <a:endParaRPr lang="en-US" dirty="0">
              <a:solidFill>
                <a:schemeClr val="accent5">
                  <a:lumMod val="75000"/>
                </a:schemeClr>
              </a:solidFill>
            </a:endParaRPr>
          </a:p>
        </p:txBody>
      </p:sp>
      <p:sp>
        <p:nvSpPr>
          <p:cNvPr id="3" name="Content Placeholder 2"/>
          <p:cNvSpPr>
            <a:spLocks noGrp="1"/>
          </p:cNvSpPr>
          <p:nvPr>
            <p:ph idx="1"/>
          </p:nvPr>
        </p:nvSpPr>
        <p:spPr>
          <a:xfrm>
            <a:off x="211657" y="2160424"/>
            <a:ext cx="8661666" cy="4807474"/>
          </a:xfrm>
        </p:spPr>
        <p:txBody>
          <a:bodyPr>
            <a:noAutofit/>
          </a:bodyPr>
          <a:lstStyle/>
          <a:p>
            <a:pPr marL="742950" indent="-742950" algn="ctr">
              <a:buAutoNum type="arabicPlain"/>
            </a:pPr>
            <a:r>
              <a:rPr lang="en-US" i="1" dirty="0">
                <a:solidFill>
                  <a:schemeClr val="tx1">
                    <a:lumMod val="50000"/>
                    <a:lumOff val="50000"/>
                  </a:schemeClr>
                </a:solidFill>
              </a:rPr>
              <a:t>shutting</a:t>
            </a:r>
            <a:r>
              <a:rPr lang="en-US" i="1" dirty="0">
                <a:solidFill>
                  <a:schemeClr val="accent5">
                    <a:lumMod val="75000"/>
                  </a:schemeClr>
                </a:solidFill>
              </a:rPr>
              <a:t> </a:t>
            </a:r>
            <a:r>
              <a:rPr lang="en-US" dirty="0">
                <a:solidFill>
                  <a:schemeClr val="accent5">
                    <a:lumMod val="75000"/>
                  </a:schemeClr>
                </a:solidFill>
              </a:rPr>
              <a:t>a feeling </a:t>
            </a:r>
            <a:r>
              <a:rPr lang="en-US" i="1" dirty="0">
                <a:solidFill>
                  <a:schemeClr val="tx1">
                    <a:lumMod val="50000"/>
                    <a:lumOff val="50000"/>
                  </a:schemeClr>
                </a:solidFill>
              </a:rPr>
              <a:t>down</a:t>
            </a:r>
            <a:r>
              <a:rPr lang="en-US" dirty="0">
                <a:solidFill>
                  <a:schemeClr val="tx1">
                    <a:lumMod val="50000"/>
                    <a:lumOff val="50000"/>
                  </a:schemeClr>
                </a:solidFill>
              </a:rPr>
              <a:t> </a:t>
            </a:r>
          </a:p>
          <a:p>
            <a:pPr marL="0" indent="0" algn="ctr">
              <a:buNone/>
            </a:pPr>
            <a:r>
              <a:rPr lang="en-US" dirty="0">
                <a:solidFill>
                  <a:schemeClr val="tx1">
                    <a:lumMod val="50000"/>
                    <a:lumOff val="50000"/>
                  </a:schemeClr>
                </a:solidFill>
              </a:rPr>
              <a:t>2 </a:t>
            </a:r>
            <a:r>
              <a:rPr lang="en-US" dirty="0">
                <a:solidFill>
                  <a:schemeClr val="accent5">
                    <a:lumMod val="75000"/>
                  </a:schemeClr>
                </a:solidFill>
              </a:rPr>
              <a:t> in a state of emotional</a:t>
            </a:r>
            <a:r>
              <a:rPr lang="en-US" dirty="0">
                <a:solidFill>
                  <a:schemeClr val="tx1">
                    <a:lumMod val="50000"/>
                    <a:lumOff val="50000"/>
                  </a:schemeClr>
                </a:solidFill>
              </a:rPr>
              <a:t> </a:t>
            </a:r>
            <a:r>
              <a:rPr lang="en-US" i="1" dirty="0">
                <a:solidFill>
                  <a:schemeClr val="tx1">
                    <a:lumMod val="50000"/>
                    <a:lumOff val="50000"/>
                  </a:schemeClr>
                </a:solidFill>
              </a:rPr>
              <a:t>overwhelm</a:t>
            </a:r>
            <a:r>
              <a:rPr lang="en-US" dirty="0">
                <a:solidFill>
                  <a:schemeClr val="tx1">
                    <a:lumMod val="50000"/>
                    <a:lumOff val="50000"/>
                  </a:schemeClr>
                </a:solidFill>
              </a:rPr>
              <a:t> </a:t>
            </a:r>
          </a:p>
          <a:p>
            <a:pPr marL="742950" indent="-742950" algn="ctr">
              <a:buAutoNum type="arabicPlain" startAt="3"/>
            </a:pPr>
            <a:r>
              <a:rPr lang="en-US" dirty="0">
                <a:solidFill>
                  <a:schemeClr val="accent5">
                    <a:lumMod val="75000"/>
                  </a:schemeClr>
                </a:solidFill>
              </a:rPr>
              <a:t>in a state of </a:t>
            </a:r>
            <a:r>
              <a:rPr lang="en-US" i="1" dirty="0">
                <a:solidFill>
                  <a:schemeClr val="tx1">
                    <a:lumMod val="50000"/>
                    <a:lumOff val="50000"/>
                  </a:schemeClr>
                </a:solidFill>
              </a:rPr>
              <a:t>emotional balance</a:t>
            </a:r>
            <a:endParaRPr lang="en-US" i="1" dirty="0">
              <a:solidFill>
                <a:schemeClr val="accent5">
                  <a:lumMod val="75000"/>
                </a:schemeClr>
              </a:solidFill>
            </a:endParaRPr>
          </a:p>
          <a:p>
            <a:pPr marL="0" indent="0" algn="ctr">
              <a:buNone/>
            </a:pPr>
            <a:r>
              <a:rPr lang="en-US" dirty="0">
                <a:solidFill>
                  <a:schemeClr val="accent5">
                    <a:lumMod val="75000"/>
                  </a:schemeClr>
                </a:solidFill>
              </a:rPr>
              <a:t>so that we can learn to </a:t>
            </a:r>
            <a:r>
              <a:rPr lang="en-US" dirty="0">
                <a:solidFill>
                  <a:schemeClr val="tx1">
                    <a:lumMod val="50000"/>
                    <a:lumOff val="50000"/>
                  </a:schemeClr>
                </a:solidFill>
              </a:rPr>
              <a:t>read</a:t>
            </a:r>
            <a:r>
              <a:rPr lang="en-US" dirty="0">
                <a:solidFill>
                  <a:schemeClr val="accent5">
                    <a:lumMod val="75000"/>
                  </a:schemeClr>
                </a:solidFill>
              </a:rPr>
              <a:t> </a:t>
            </a:r>
            <a:r>
              <a:rPr lang="en-US" dirty="0">
                <a:solidFill>
                  <a:schemeClr val="tx1">
                    <a:lumMod val="50000"/>
                    <a:lumOff val="50000"/>
                  </a:schemeClr>
                </a:solidFill>
              </a:rPr>
              <a:t>signs</a:t>
            </a:r>
            <a:r>
              <a:rPr lang="en-US" dirty="0">
                <a:solidFill>
                  <a:schemeClr val="accent5">
                    <a:lumMod val="75000"/>
                  </a:schemeClr>
                </a:solidFill>
              </a:rPr>
              <a:t>  and </a:t>
            </a:r>
            <a:r>
              <a:rPr lang="en-US" dirty="0">
                <a:solidFill>
                  <a:schemeClr val="tx1">
                    <a:lumMod val="50000"/>
                    <a:lumOff val="50000"/>
                  </a:schemeClr>
                </a:solidFill>
              </a:rPr>
              <a:t>observe ourselves</a:t>
            </a:r>
            <a:r>
              <a:rPr lang="en-US" dirty="0">
                <a:solidFill>
                  <a:schemeClr val="accent5">
                    <a:lumMod val="75000"/>
                  </a:schemeClr>
                </a:solidFill>
              </a:rPr>
              <a:t>….e.g. “I’m thinking and acting like this so maybe what I am feeling is this….or my queasy stomach, dry throat or sweaty palms are telling me that I might be feeling …..</a:t>
            </a:r>
          </a:p>
        </p:txBody>
      </p:sp>
    </p:spTree>
    <p:extLst>
      <p:ext uri="{BB962C8B-B14F-4D97-AF65-F5344CB8AC3E}">
        <p14:creationId xmlns:p14="http://schemas.microsoft.com/office/powerpoint/2010/main" val="186015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7-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8451"/>
            <a:ext cx="9144000" cy="6815138"/>
          </a:xfrm>
          <a:prstGeom prst="rect">
            <a:avLst/>
          </a:prstGeom>
        </p:spPr>
      </p:pic>
    </p:spTree>
    <p:extLst>
      <p:ext uri="{BB962C8B-B14F-4D97-AF65-F5344CB8AC3E}">
        <p14:creationId xmlns:p14="http://schemas.microsoft.com/office/powerpoint/2010/main" val="3190057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920" y="-69110"/>
            <a:ext cx="8675975" cy="6555640"/>
          </a:xfrm>
          <a:prstGeom prst="rect">
            <a:avLst/>
          </a:prstGeom>
        </p:spPr>
        <p:txBody>
          <a:bodyPr wrap="square">
            <a:spAutoFit/>
          </a:bodyPr>
          <a:lstStyle/>
          <a:p>
            <a:pPr algn="just"/>
            <a:endParaRPr lang="en-US" sz="2400" dirty="0">
              <a:solidFill>
                <a:schemeClr val="bg1">
                  <a:lumMod val="65000"/>
                </a:schemeClr>
              </a:solidFill>
            </a:endParaRPr>
          </a:p>
          <a:p>
            <a:pPr algn="just"/>
            <a:r>
              <a:rPr lang="en-US" sz="2400" dirty="0">
                <a:solidFill>
                  <a:schemeClr val="bg1">
                    <a:lumMod val="65000"/>
                  </a:schemeClr>
                </a:solidFill>
              </a:rPr>
              <a:t>           Emotions that are out of balance can quickly turn into</a:t>
            </a:r>
          </a:p>
          <a:p>
            <a:pPr algn="just"/>
            <a:r>
              <a:rPr lang="en-US" sz="2400" dirty="0">
                <a:solidFill>
                  <a:schemeClr val="bg1">
                    <a:lumMod val="65000"/>
                  </a:schemeClr>
                </a:solidFill>
              </a:rPr>
              <a:t>          </a:t>
            </a:r>
            <a:r>
              <a:rPr lang="en-US" sz="2400" i="1" dirty="0">
                <a:solidFill>
                  <a:schemeClr val="bg1">
                    <a:lumMod val="65000"/>
                  </a:schemeClr>
                </a:solidFill>
              </a:rPr>
              <a:t>self-sabotaging behavior</a:t>
            </a:r>
            <a:r>
              <a:rPr lang="en-US" sz="2400" dirty="0">
                <a:solidFill>
                  <a:schemeClr val="bg1">
                    <a:lumMod val="65000"/>
                  </a:schemeClr>
                </a:solidFill>
              </a:rPr>
              <a:t>. When we don't know how to</a:t>
            </a:r>
          </a:p>
          <a:p>
            <a:pPr algn="just"/>
            <a:endParaRPr lang="en-US" sz="2400" dirty="0">
              <a:solidFill>
                <a:schemeClr val="bg1">
                  <a:lumMod val="65000"/>
                </a:schemeClr>
              </a:solidFill>
            </a:endParaRPr>
          </a:p>
          <a:p>
            <a:pPr algn="just"/>
            <a:r>
              <a:rPr lang="en-US" sz="2400" dirty="0">
                <a:solidFill>
                  <a:schemeClr val="bg1">
                    <a:lumMod val="65000"/>
                  </a:schemeClr>
                </a:solidFill>
              </a:rPr>
              <a:t>                </a:t>
            </a:r>
            <a:r>
              <a:rPr lang="en-US" sz="3200" dirty="0">
                <a:solidFill>
                  <a:schemeClr val="accent5">
                    <a:lumMod val="75000"/>
                  </a:schemeClr>
                </a:solidFill>
              </a:rPr>
              <a:t>manage our moods constructively</a:t>
            </a:r>
            <a:endParaRPr lang="en-US" sz="3200" dirty="0">
              <a:solidFill>
                <a:schemeClr val="bg1">
                  <a:lumMod val="65000"/>
                </a:schemeClr>
              </a:solidFill>
            </a:endParaRPr>
          </a:p>
          <a:p>
            <a:pPr algn="just"/>
            <a:r>
              <a:rPr lang="en-US" sz="2400" dirty="0">
                <a:solidFill>
                  <a:schemeClr val="bg1">
                    <a:lumMod val="65000"/>
                  </a:schemeClr>
                </a:solidFill>
              </a:rPr>
              <a:t>……….we more easily become </a:t>
            </a:r>
            <a:r>
              <a:rPr lang="en-US" sz="2400" i="1" dirty="0">
                <a:solidFill>
                  <a:schemeClr val="bg1">
                    <a:lumMod val="65000"/>
                  </a:schemeClr>
                </a:solidFill>
              </a:rPr>
              <a:t>anxious, depressed or prone to and self-destructive choices</a:t>
            </a:r>
            <a:r>
              <a:rPr lang="en-US" sz="2400" dirty="0">
                <a:solidFill>
                  <a:schemeClr val="bg1">
                    <a:lumMod val="65000"/>
                  </a:schemeClr>
                </a:solidFill>
              </a:rPr>
              <a:t> around such things as </a:t>
            </a:r>
            <a:r>
              <a:rPr lang="en-US" sz="2400" i="1" dirty="0">
                <a:solidFill>
                  <a:schemeClr val="bg1">
                    <a:lumMod val="65000"/>
                  </a:schemeClr>
                </a:solidFill>
              </a:rPr>
              <a:t>eating, drinking, drugging excessive or regressive activities, or acting out…….</a:t>
            </a:r>
          </a:p>
          <a:p>
            <a:pPr algn="just"/>
            <a:r>
              <a:rPr lang="en-US" sz="2400" dirty="0">
                <a:solidFill>
                  <a:schemeClr val="bg1">
                    <a:lumMod val="65000"/>
                  </a:schemeClr>
                </a:solidFill>
              </a:rPr>
              <a:t> </a:t>
            </a:r>
          </a:p>
          <a:p>
            <a:pPr algn="just"/>
            <a:r>
              <a:rPr lang="en-US" sz="3200" dirty="0">
                <a:solidFill>
                  <a:schemeClr val="accent5">
                    <a:lumMod val="75000"/>
                  </a:schemeClr>
                </a:solidFill>
              </a:rPr>
              <a:t>Learning to </a:t>
            </a:r>
            <a:r>
              <a:rPr lang="en-US" sz="4000" dirty="0">
                <a:solidFill>
                  <a:schemeClr val="accent5">
                    <a:lumMod val="75000"/>
                  </a:schemeClr>
                </a:solidFill>
              </a:rPr>
              <a:t>process</a:t>
            </a:r>
            <a:r>
              <a:rPr lang="en-US" sz="3200" dirty="0">
                <a:solidFill>
                  <a:schemeClr val="accent5">
                    <a:lumMod val="75000"/>
                  </a:schemeClr>
                </a:solidFill>
              </a:rPr>
              <a:t> </a:t>
            </a:r>
            <a:r>
              <a:rPr lang="en-US" sz="2400" dirty="0">
                <a:solidFill>
                  <a:schemeClr val="bg1">
                    <a:lumMod val="65000"/>
                  </a:schemeClr>
                </a:solidFill>
              </a:rPr>
              <a:t>difficult emotions, is a </a:t>
            </a:r>
            <a:r>
              <a:rPr lang="en-US" sz="3200" dirty="0">
                <a:solidFill>
                  <a:schemeClr val="accent5">
                    <a:lumMod val="75000"/>
                  </a:schemeClr>
                </a:solidFill>
              </a:rPr>
              <a:t>skill that can be developed</a:t>
            </a:r>
            <a:r>
              <a:rPr lang="en-US" sz="3200" dirty="0">
                <a:solidFill>
                  <a:schemeClr val="bg1">
                    <a:lumMod val="65000"/>
                  </a:schemeClr>
                </a:solidFill>
              </a:rPr>
              <a:t>. </a:t>
            </a:r>
            <a:r>
              <a:rPr lang="en-US" sz="2400" dirty="0">
                <a:solidFill>
                  <a:schemeClr val="bg1">
                    <a:lumMod val="65000"/>
                  </a:schemeClr>
                </a:solidFill>
              </a:rPr>
              <a:t>Amazingly, these simple approaches, in addition to building resilience, can actually elevate our immune system and encourage blood flow in the brain and body to flow along more soothing pathways. We here at </a:t>
            </a:r>
            <a:r>
              <a:rPr lang="en-US" sz="2400" b="1" dirty="0" err="1">
                <a:solidFill>
                  <a:schemeClr val="bg1">
                    <a:lumMod val="65000"/>
                  </a:schemeClr>
                </a:solidFill>
              </a:rPr>
              <a:t>innerlook.com</a:t>
            </a:r>
            <a:r>
              <a:rPr lang="en-US" sz="2400" b="1" dirty="0">
                <a:solidFill>
                  <a:schemeClr val="bg1">
                    <a:lumMod val="65000"/>
                  </a:schemeClr>
                </a:solidFill>
              </a:rPr>
              <a:t>/</a:t>
            </a:r>
            <a:r>
              <a:rPr lang="en-US" sz="2400" b="1" dirty="0" err="1">
                <a:solidFill>
                  <a:schemeClr val="bg1">
                    <a:lumMod val="65000"/>
                  </a:schemeClr>
                </a:solidFill>
              </a:rPr>
              <a:t>emotionexplorer</a:t>
            </a:r>
            <a:r>
              <a:rPr lang="en-US" sz="2400" b="1" dirty="0">
                <a:solidFill>
                  <a:schemeClr val="bg1">
                    <a:lumMod val="65000"/>
                  </a:schemeClr>
                </a:solidFill>
              </a:rPr>
              <a:t> </a:t>
            </a:r>
            <a:r>
              <a:rPr lang="en-US" sz="2400" dirty="0">
                <a:solidFill>
                  <a:schemeClr val="bg1">
                    <a:lumMod val="65000"/>
                  </a:schemeClr>
                </a:solidFill>
              </a:rPr>
              <a:t>are committed to finding innovative, accessible and simple ways to </a:t>
            </a:r>
            <a:r>
              <a:rPr lang="en-US" sz="2400" dirty="0">
                <a:solidFill>
                  <a:schemeClr val="accent5">
                    <a:lumMod val="75000"/>
                  </a:schemeClr>
                </a:solidFill>
              </a:rPr>
              <a:t>make your </a:t>
            </a:r>
            <a:r>
              <a:rPr lang="en-US" sz="2800" dirty="0">
                <a:solidFill>
                  <a:schemeClr val="accent5">
                    <a:lumMod val="75000"/>
                  </a:schemeClr>
                </a:solidFill>
              </a:rPr>
              <a:t>emotional health and well being a daily priority</a:t>
            </a:r>
            <a:r>
              <a:rPr lang="en-US" sz="2800" dirty="0"/>
              <a:t>! </a:t>
            </a:r>
          </a:p>
        </p:txBody>
      </p:sp>
    </p:spTree>
    <p:extLst>
      <p:ext uri="{BB962C8B-B14F-4D97-AF65-F5344CB8AC3E}">
        <p14:creationId xmlns:p14="http://schemas.microsoft.com/office/powerpoint/2010/main" val="996682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783" y="1"/>
            <a:ext cx="8410017" cy="1823372"/>
          </a:xfrm>
        </p:spPr>
        <p:txBody>
          <a:bodyPr>
            <a:noAutofit/>
          </a:bodyPr>
          <a:lstStyle/>
          <a:p>
            <a:r>
              <a:rPr lang="en-US" sz="3600" i="1" dirty="0">
                <a:solidFill>
                  <a:schemeClr val="accent5">
                    <a:lumMod val="75000"/>
                  </a:schemeClr>
                </a:solidFill>
              </a:rPr>
              <a:t>how</a:t>
            </a:r>
            <a:r>
              <a:rPr lang="en-US" sz="3600" dirty="0">
                <a:solidFill>
                  <a:schemeClr val="accent5">
                    <a:lumMod val="75000"/>
                  </a:schemeClr>
                </a:solidFill>
              </a:rPr>
              <a:t> you </a:t>
            </a:r>
            <a:r>
              <a:rPr lang="en-US" sz="4000" dirty="0">
                <a:solidFill>
                  <a:schemeClr val="tx1">
                    <a:lumMod val="50000"/>
                    <a:lumOff val="50000"/>
                  </a:schemeClr>
                </a:solidFill>
              </a:rPr>
              <a:t>see </a:t>
            </a:r>
            <a:r>
              <a:rPr lang="en-US" sz="3600" dirty="0">
                <a:solidFill>
                  <a:schemeClr val="accent5">
                    <a:lumMod val="75000"/>
                  </a:schemeClr>
                </a:solidFill>
              </a:rPr>
              <a:t>something can really </a:t>
            </a:r>
            <a:r>
              <a:rPr lang="en-US" sz="3600" i="1" dirty="0">
                <a:solidFill>
                  <a:schemeClr val="tx1">
                    <a:lumMod val="50000"/>
                    <a:lumOff val="50000"/>
                  </a:schemeClr>
                </a:solidFill>
              </a:rPr>
              <a:t>influence</a:t>
            </a:r>
            <a:endParaRPr lang="en-US" sz="3600" dirty="0">
              <a:solidFill>
                <a:schemeClr val="accent5">
                  <a:lumMod val="75000"/>
                </a:schemeClr>
              </a:solidFill>
            </a:endParaRPr>
          </a:p>
        </p:txBody>
      </p:sp>
      <p:sp>
        <p:nvSpPr>
          <p:cNvPr id="3" name="Content Placeholder 2"/>
          <p:cNvSpPr>
            <a:spLocks noGrp="1"/>
          </p:cNvSpPr>
          <p:nvPr>
            <p:ph idx="1"/>
          </p:nvPr>
        </p:nvSpPr>
        <p:spPr>
          <a:xfrm>
            <a:off x="146532" y="1188450"/>
            <a:ext cx="8824479" cy="5291038"/>
          </a:xfrm>
        </p:spPr>
        <p:txBody>
          <a:bodyPr>
            <a:noAutofit/>
          </a:bodyPr>
          <a:lstStyle/>
          <a:p>
            <a:pPr marL="0" indent="0" algn="ctr">
              <a:buNone/>
            </a:pPr>
            <a:r>
              <a:rPr lang="en-US" sz="3600" i="1" dirty="0">
                <a:solidFill>
                  <a:schemeClr val="accent5">
                    <a:lumMod val="75000"/>
                  </a:schemeClr>
                </a:solidFill>
              </a:rPr>
              <a:t>how </a:t>
            </a:r>
            <a:r>
              <a:rPr lang="en-US" sz="3600" dirty="0">
                <a:solidFill>
                  <a:schemeClr val="accent5">
                    <a:lumMod val="75000"/>
                  </a:schemeClr>
                </a:solidFill>
              </a:rPr>
              <a:t>you feel on the inside …so go to a </a:t>
            </a:r>
            <a:r>
              <a:rPr lang="en-US" sz="4000" dirty="0">
                <a:solidFill>
                  <a:schemeClr val="tx1">
                    <a:lumMod val="50000"/>
                    <a:lumOff val="50000"/>
                  </a:schemeClr>
                </a:solidFill>
              </a:rPr>
              <a:t>clear</a:t>
            </a:r>
            <a:r>
              <a:rPr lang="en-US" sz="3600" dirty="0">
                <a:solidFill>
                  <a:schemeClr val="accent5">
                    <a:lumMod val="75000"/>
                  </a:schemeClr>
                </a:solidFill>
              </a:rPr>
              <a:t>, </a:t>
            </a:r>
            <a:r>
              <a:rPr lang="en-US" sz="3600" dirty="0">
                <a:solidFill>
                  <a:schemeClr val="tx1">
                    <a:lumMod val="50000"/>
                    <a:lumOff val="50000"/>
                  </a:schemeClr>
                </a:solidFill>
              </a:rPr>
              <a:t>high</a:t>
            </a:r>
            <a:r>
              <a:rPr lang="en-US" sz="3600" dirty="0">
                <a:solidFill>
                  <a:schemeClr val="accent5">
                    <a:lumMod val="75000"/>
                  </a:schemeClr>
                </a:solidFill>
              </a:rPr>
              <a:t> place in your mind and </a:t>
            </a:r>
            <a:r>
              <a:rPr lang="en-US" sz="4000" dirty="0">
                <a:solidFill>
                  <a:schemeClr val="tx1">
                    <a:lumMod val="50000"/>
                    <a:lumOff val="50000"/>
                  </a:schemeClr>
                </a:solidFill>
              </a:rPr>
              <a:t>see</a:t>
            </a:r>
            <a:r>
              <a:rPr lang="en-US" sz="3600" dirty="0">
                <a:solidFill>
                  <a:schemeClr val="accent5">
                    <a:lumMod val="75000"/>
                  </a:schemeClr>
                </a:solidFill>
              </a:rPr>
              <a:t> the</a:t>
            </a:r>
            <a:r>
              <a:rPr lang="en-US" sz="4000" i="1" dirty="0">
                <a:solidFill>
                  <a:schemeClr val="tx1">
                    <a:lumMod val="50000"/>
                    <a:lumOff val="50000"/>
                  </a:schemeClr>
                </a:solidFill>
              </a:rPr>
              <a:t> big </a:t>
            </a:r>
            <a:r>
              <a:rPr lang="en-US" sz="3600" dirty="0">
                <a:solidFill>
                  <a:schemeClr val="accent5">
                    <a:lumMod val="75000"/>
                  </a:schemeClr>
                </a:solidFill>
              </a:rPr>
              <a:t>picture….as if you were sitting on a mountain top </a:t>
            </a:r>
            <a:r>
              <a:rPr lang="en-US" sz="4000" dirty="0">
                <a:solidFill>
                  <a:schemeClr val="tx1">
                    <a:lumMod val="50000"/>
                    <a:lumOff val="50000"/>
                  </a:schemeClr>
                </a:solidFill>
              </a:rPr>
              <a:t>looking </a:t>
            </a:r>
            <a:r>
              <a:rPr lang="en-US" sz="3600" dirty="0">
                <a:solidFill>
                  <a:schemeClr val="accent5">
                    <a:lumMod val="75000"/>
                  </a:schemeClr>
                </a:solidFill>
              </a:rPr>
              <a:t>out over your life…what is life </a:t>
            </a:r>
            <a:r>
              <a:rPr lang="en-US" sz="4000" dirty="0">
                <a:solidFill>
                  <a:schemeClr val="tx1">
                    <a:lumMod val="50000"/>
                    <a:lumOff val="50000"/>
                  </a:schemeClr>
                </a:solidFill>
              </a:rPr>
              <a:t>showing </a:t>
            </a:r>
            <a:r>
              <a:rPr lang="en-US" sz="3600" dirty="0">
                <a:solidFill>
                  <a:schemeClr val="accent5">
                    <a:lumMod val="75000"/>
                  </a:schemeClr>
                </a:solidFill>
              </a:rPr>
              <a:t>you, </a:t>
            </a:r>
            <a:r>
              <a:rPr lang="en-US" sz="4000" dirty="0">
                <a:solidFill>
                  <a:schemeClr val="accent5">
                    <a:lumMod val="75000"/>
                  </a:schemeClr>
                </a:solidFill>
              </a:rPr>
              <a:t>teaching</a:t>
            </a:r>
            <a:r>
              <a:rPr lang="en-US" sz="3600" dirty="0">
                <a:solidFill>
                  <a:schemeClr val="accent5">
                    <a:lumMod val="75000"/>
                  </a:schemeClr>
                </a:solidFill>
              </a:rPr>
              <a:t> you…what </a:t>
            </a:r>
            <a:r>
              <a:rPr lang="en-US" sz="4000" i="1" dirty="0">
                <a:solidFill>
                  <a:schemeClr val="tx1">
                    <a:lumMod val="50000"/>
                    <a:lumOff val="50000"/>
                  </a:schemeClr>
                </a:solidFill>
              </a:rPr>
              <a:t>opportunity for growth </a:t>
            </a:r>
            <a:r>
              <a:rPr lang="en-US" sz="3600" dirty="0">
                <a:solidFill>
                  <a:schemeClr val="accent5">
                    <a:lumMod val="75000"/>
                  </a:schemeClr>
                </a:solidFill>
              </a:rPr>
              <a:t>is here for you?</a:t>
            </a:r>
          </a:p>
          <a:p>
            <a:pPr marL="0" indent="0" algn="ctr">
              <a:buNone/>
            </a:pPr>
            <a:r>
              <a:rPr lang="en-US" sz="3600" dirty="0">
                <a:solidFill>
                  <a:schemeClr val="accent5">
                    <a:lumMod val="75000"/>
                  </a:schemeClr>
                </a:solidFill>
              </a:rPr>
              <a:t>what are the </a:t>
            </a:r>
            <a:r>
              <a:rPr lang="en-US" sz="4000" dirty="0">
                <a:solidFill>
                  <a:schemeClr val="tx1">
                    <a:lumMod val="50000"/>
                    <a:lumOff val="50000"/>
                  </a:schemeClr>
                </a:solidFill>
              </a:rPr>
              <a:t>silver linings </a:t>
            </a:r>
            <a:r>
              <a:rPr lang="en-US" sz="3600" dirty="0">
                <a:solidFill>
                  <a:schemeClr val="accent5">
                    <a:lumMod val="75000"/>
                  </a:schemeClr>
                </a:solidFill>
              </a:rPr>
              <a:t>in what you are experiencing?</a:t>
            </a:r>
          </a:p>
        </p:txBody>
      </p:sp>
    </p:spTree>
    <p:extLst>
      <p:ext uri="{BB962C8B-B14F-4D97-AF65-F5344CB8AC3E}">
        <p14:creationId xmlns:p14="http://schemas.microsoft.com/office/powerpoint/2010/main" val="978079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11-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15138"/>
          </a:xfrm>
          <a:prstGeom prst="rect">
            <a:avLst/>
          </a:prstGeom>
        </p:spPr>
      </p:pic>
    </p:spTree>
    <p:extLst>
      <p:ext uri="{BB962C8B-B14F-4D97-AF65-F5344CB8AC3E}">
        <p14:creationId xmlns:p14="http://schemas.microsoft.com/office/powerpoint/2010/main" val="1425622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627" y="-276764"/>
            <a:ext cx="8596539" cy="2832741"/>
          </a:xfrm>
        </p:spPr>
        <p:txBody>
          <a:bodyPr>
            <a:noAutofit/>
          </a:bodyPr>
          <a:lstStyle/>
          <a:p>
            <a:r>
              <a:rPr lang="en-US" sz="3600" i="1" dirty="0">
                <a:solidFill>
                  <a:schemeClr val="accent5">
                    <a:lumMod val="75000"/>
                  </a:schemeClr>
                </a:solidFill>
              </a:rPr>
              <a:t>every</a:t>
            </a:r>
            <a:r>
              <a:rPr lang="en-US" sz="3600" dirty="0">
                <a:solidFill>
                  <a:schemeClr val="accent5">
                    <a:lumMod val="75000"/>
                  </a:schemeClr>
                </a:solidFill>
              </a:rPr>
              <a:t> change in life </a:t>
            </a:r>
            <a:r>
              <a:rPr lang="en-US" sz="4000" dirty="0">
                <a:solidFill>
                  <a:schemeClr val="tx1">
                    <a:lumMod val="50000"/>
                    <a:lumOff val="50000"/>
                  </a:schemeClr>
                </a:solidFill>
              </a:rPr>
              <a:t>begins</a:t>
            </a:r>
            <a:r>
              <a:rPr lang="en-US" sz="3600" dirty="0">
                <a:solidFill>
                  <a:schemeClr val="accent5">
                    <a:lumMod val="75000"/>
                  </a:schemeClr>
                </a:solidFill>
              </a:rPr>
              <a:t> with one, </a:t>
            </a:r>
            <a:r>
              <a:rPr lang="en-US" sz="3600" dirty="0">
                <a:solidFill>
                  <a:schemeClr val="tx1">
                    <a:lumMod val="50000"/>
                    <a:lumOff val="50000"/>
                  </a:schemeClr>
                </a:solidFill>
              </a:rPr>
              <a:t>small </a:t>
            </a:r>
            <a:r>
              <a:rPr lang="en-US" sz="3600" dirty="0">
                <a:solidFill>
                  <a:schemeClr val="accent5">
                    <a:lumMod val="75000"/>
                  </a:schemeClr>
                </a:solidFill>
              </a:rPr>
              <a:t>step….many </a:t>
            </a:r>
            <a:r>
              <a:rPr lang="en-US" sz="3600" i="1" dirty="0">
                <a:solidFill>
                  <a:schemeClr val="tx1">
                    <a:lumMod val="50000"/>
                    <a:lumOff val="50000"/>
                  </a:schemeClr>
                </a:solidFill>
              </a:rPr>
              <a:t>small</a:t>
            </a:r>
            <a:r>
              <a:rPr lang="en-US" sz="3600" i="1" dirty="0">
                <a:solidFill>
                  <a:schemeClr val="accent5">
                    <a:lumMod val="75000"/>
                  </a:schemeClr>
                </a:solidFill>
              </a:rPr>
              <a:t> </a:t>
            </a:r>
            <a:r>
              <a:rPr lang="en-US" sz="4000" i="1" dirty="0">
                <a:solidFill>
                  <a:schemeClr val="tx1">
                    <a:lumMod val="50000"/>
                    <a:lumOff val="50000"/>
                  </a:schemeClr>
                </a:solidFill>
              </a:rPr>
              <a:t>actions</a:t>
            </a:r>
            <a:r>
              <a:rPr lang="en-US" sz="3600" i="1" dirty="0">
                <a:solidFill>
                  <a:schemeClr val="accent5">
                    <a:lumMod val="75000"/>
                  </a:schemeClr>
                </a:solidFill>
              </a:rPr>
              <a:t> </a:t>
            </a:r>
            <a:r>
              <a:rPr lang="en-US" sz="3600" dirty="0">
                <a:solidFill>
                  <a:schemeClr val="accent5">
                    <a:lumMod val="75000"/>
                  </a:schemeClr>
                </a:solidFill>
              </a:rPr>
              <a:t>can </a:t>
            </a:r>
          </a:p>
        </p:txBody>
      </p:sp>
      <p:sp>
        <p:nvSpPr>
          <p:cNvPr id="3" name="Content Placeholder 2"/>
          <p:cNvSpPr>
            <a:spLocks noGrp="1"/>
          </p:cNvSpPr>
          <p:nvPr>
            <p:ph idx="1"/>
          </p:nvPr>
        </p:nvSpPr>
        <p:spPr>
          <a:xfrm>
            <a:off x="325627" y="1807092"/>
            <a:ext cx="8596540" cy="4835195"/>
          </a:xfrm>
        </p:spPr>
        <p:txBody>
          <a:bodyPr>
            <a:normAutofit lnSpcReduction="10000"/>
          </a:bodyPr>
          <a:lstStyle/>
          <a:p>
            <a:pPr marL="0" indent="0" algn="ctr">
              <a:buNone/>
            </a:pPr>
            <a:r>
              <a:rPr lang="en-US" sz="3600" dirty="0">
                <a:solidFill>
                  <a:schemeClr val="tx2">
                    <a:lumMod val="75000"/>
                  </a:schemeClr>
                </a:solidFill>
              </a:rPr>
              <a:t>   </a:t>
            </a:r>
            <a:r>
              <a:rPr lang="en-US" sz="3600" dirty="0">
                <a:solidFill>
                  <a:schemeClr val="accent5">
                    <a:lumMod val="75000"/>
                  </a:schemeClr>
                </a:solidFill>
              </a:rPr>
              <a:t> build a bridge, a life’s work, a hobby or a </a:t>
            </a:r>
            <a:r>
              <a:rPr lang="en-US" sz="4000" dirty="0">
                <a:solidFill>
                  <a:schemeClr val="tx1">
                    <a:lumMod val="50000"/>
                    <a:lumOff val="50000"/>
                  </a:schemeClr>
                </a:solidFill>
              </a:rPr>
              <a:t>beautiful</a:t>
            </a:r>
            <a:r>
              <a:rPr lang="en-US" sz="3600" dirty="0">
                <a:solidFill>
                  <a:schemeClr val="accent5">
                    <a:lumMod val="75000"/>
                  </a:schemeClr>
                </a:solidFill>
              </a:rPr>
              <a:t> relationship…all you have to do is to take </a:t>
            </a:r>
            <a:r>
              <a:rPr lang="en-US" sz="4000" dirty="0">
                <a:solidFill>
                  <a:schemeClr val="tx1">
                    <a:lumMod val="50000"/>
                    <a:lumOff val="50000"/>
                  </a:schemeClr>
                </a:solidFill>
              </a:rPr>
              <a:t>the next right action</a:t>
            </a:r>
            <a:r>
              <a:rPr lang="en-US" sz="3600" dirty="0">
                <a:solidFill>
                  <a:schemeClr val="accent5">
                    <a:lumMod val="75000"/>
                  </a:schemeClr>
                </a:solidFill>
              </a:rPr>
              <a:t>…all you have to do is </a:t>
            </a:r>
            <a:r>
              <a:rPr lang="en-US" sz="4000" i="1" dirty="0">
                <a:solidFill>
                  <a:schemeClr val="accent5">
                    <a:lumMod val="75000"/>
                  </a:schemeClr>
                </a:solidFill>
              </a:rPr>
              <a:t>put one foot in front of the other </a:t>
            </a:r>
            <a:r>
              <a:rPr lang="en-US" sz="3600" dirty="0">
                <a:solidFill>
                  <a:schemeClr val="accent5">
                    <a:lumMod val="75000"/>
                  </a:schemeClr>
                </a:solidFill>
              </a:rPr>
              <a:t>and do the </a:t>
            </a:r>
            <a:r>
              <a:rPr lang="en-US" sz="4000" dirty="0">
                <a:solidFill>
                  <a:schemeClr val="tx1">
                    <a:lumMod val="50000"/>
                    <a:lumOff val="50000"/>
                  </a:schemeClr>
                </a:solidFill>
              </a:rPr>
              <a:t>next, </a:t>
            </a:r>
            <a:r>
              <a:rPr lang="en-US" sz="3600" dirty="0">
                <a:solidFill>
                  <a:schemeClr val="accent5">
                    <a:lumMod val="75000"/>
                  </a:schemeClr>
                </a:solidFill>
              </a:rPr>
              <a:t>right thing….what are your next, right actions? …</a:t>
            </a:r>
            <a:r>
              <a:rPr lang="en-US" sz="4000" dirty="0">
                <a:solidFill>
                  <a:schemeClr val="tx1">
                    <a:lumMod val="50000"/>
                    <a:lumOff val="50000"/>
                  </a:schemeClr>
                </a:solidFill>
              </a:rPr>
              <a:t>trust </a:t>
            </a:r>
            <a:r>
              <a:rPr lang="en-US" sz="3600" dirty="0">
                <a:solidFill>
                  <a:schemeClr val="accent5">
                    <a:lumMod val="75000"/>
                  </a:schemeClr>
                </a:solidFill>
              </a:rPr>
              <a:t>yourself, take the actions and </a:t>
            </a:r>
            <a:r>
              <a:rPr lang="en-US" sz="4000" dirty="0">
                <a:solidFill>
                  <a:schemeClr val="tx1">
                    <a:lumMod val="50000"/>
                    <a:lumOff val="50000"/>
                  </a:schemeClr>
                </a:solidFill>
              </a:rPr>
              <a:t>let go </a:t>
            </a:r>
            <a:r>
              <a:rPr lang="en-US" sz="3600" dirty="0">
                <a:solidFill>
                  <a:schemeClr val="accent5">
                    <a:lumMod val="75000"/>
                  </a:schemeClr>
                </a:solidFill>
              </a:rPr>
              <a:t>of the results…</a:t>
            </a:r>
          </a:p>
          <a:p>
            <a:pPr marL="0" indent="0" algn="ctr">
              <a:buNone/>
            </a:pPr>
            <a:r>
              <a:rPr lang="en-US" sz="3600" i="1" dirty="0">
                <a:solidFill>
                  <a:schemeClr val="accent5">
                    <a:lumMod val="75000"/>
                  </a:schemeClr>
                </a:solidFill>
              </a:rPr>
              <a:t>just do it!</a:t>
            </a:r>
          </a:p>
        </p:txBody>
      </p:sp>
    </p:spTree>
    <p:extLst>
      <p:ext uri="{BB962C8B-B14F-4D97-AF65-F5344CB8AC3E}">
        <p14:creationId xmlns:p14="http://schemas.microsoft.com/office/powerpoint/2010/main" val="3458695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13-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71196"/>
          </a:xfrm>
          <a:prstGeom prst="rect">
            <a:avLst/>
          </a:prstGeom>
        </p:spPr>
      </p:pic>
    </p:spTree>
    <p:extLst>
      <p:ext uri="{BB962C8B-B14F-4D97-AF65-F5344CB8AC3E}">
        <p14:creationId xmlns:p14="http://schemas.microsoft.com/office/powerpoint/2010/main" val="3140678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6012"/>
          </a:xfrm>
        </p:spPr>
        <p:txBody>
          <a:bodyPr>
            <a:normAutofit/>
          </a:bodyPr>
          <a:lstStyle/>
          <a:p>
            <a:r>
              <a:rPr lang="en-US" dirty="0">
                <a:solidFill>
                  <a:schemeClr val="bg1">
                    <a:lumMod val="65000"/>
                  </a:schemeClr>
                </a:solidFill>
              </a:rPr>
              <a:t>Here are some </a:t>
            </a:r>
            <a:r>
              <a:rPr lang="en-US" sz="5300" i="1" dirty="0">
                <a:solidFill>
                  <a:schemeClr val="bg1">
                    <a:lumMod val="65000"/>
                  </a:schemeClr>
                </a:solidFill>
              </a:rPr>
              <a:t>more things </a:t>
            </a:r>
            <a:r>
              <a:rPr lang="en-US" dirty="0">
                <a:solidFill>
                  <a:schemeClr val="bg1">
                    <a:lumMod val="65000"/>
                  </a:schemeClr>
                </a:solidFill>
              </a:rPr>
              <a:t>you can do to </a:t>
            </a:r>
            <a:r>
              <a:rPr lang="en-US" sz="5300" dirty="0">
                <a:solidFill>
                  <a:schemeClr val="accent5">
                    <a:lumMod val="75000"/>
                  </a:schemeClr>
                </a:solidFill>
              </a:rPr>
              <a:t>mend your moods</a:t>
            </a:r>
            <a:br>
              <a:rPr lang="en-US" dirty="0">
                <a:solidFill>
                  <a:schemeClr val="bg1">
                    <a:lumMod val="65000"/>
                  </a:schemeClr>
                </a:solidFill>
              </a:rPr>
            </a:br>
            <a:r>
              <a:rPr lang="en-US" dirty="0">
                <a:solidFill>
                  <a:schemeClr val="bg1">
                    <a:lumMod val="65000"/>
                  </a:schemeClr>
                </a:solidFill>
              </a:rPr>
              <a:t> </a:t>
            </a:r>
            <a:r>
              <a:rPr lang="en-US" sz="4900" dirty="0">
                <a:solidFill>
                  <a:schemeClr val="bg1">
                    <a:lumMod val="65000"/>
                  </a:schemeClr>
                </a:solidFill>
              </a:rPr>
              <a:t>each and every day</a:t>
            </a:r>
            <a:r>
              <a:rPr lang="en-US" dirty="0">
                <a:solidFill>
                  <a:schemeClr val="bg1">
                    <a:lumMod val="65000"/>
                  </a:schemeClr>
                </a:solidFill>
              </a:rPr>
              <a:t>!</a:t>
            </a:r>
            <a:endParaRPr lang="en-US" dirty="0"/>
          </a:p>
        </p:txBody>
      </p:sp>
    </p:spTree>
    <p:extLst>
      <p:ext uri="{BB962C8B-B14F-4D97-AF65-F5344CB8AC3E}">
        <p14:creationId xmlns:p14="http://schemas.microsoft.com/office/powerpoint/2010/main" val="2479900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98" y="227065"/>
            <a:ext cx="9230189" cy="2556835"/>
          </a:xfrm>
        </p:spPr>
        <p:txBody>
          <a:bodyPr>
            <a:noAutofit/>
          </a:bodyPr>
          <a:lstStyle/>
          <a:p>
            <a:r>
              <a:rPr lang="en-US" sz="4000" dirty="0">
                <a:solidFill>
                  <a:schemeClr val="tx1">
                    <a:lumMod val="50000"/>
                    <a:lumOff val="50000"/>
                  </a:schemeClr>
                </a:solidFill>
              </a:rPr>
              <a:t>each</a:t>
            </a:r>
            <a:r>
              <a:rPr lang="en-US" sz="3600" dirty="0">
                <a:solidFill>
                  <a:schemeClr val="accent5">
                    <a:lumMod val="75000"/>
                  </a:schemeClr>
                </a:solidFill>
              </a:rPr>
              <a:t> and </a:t>
            </a:r>
            <a:r>
              <a:rPr lang="en-US" sz="4000" dirty="0">
                <a:solidFill>
                  <a:schemeClr val="tx1">
                    <a:lumMod val="50000"/>
                    <a:lumOff val="50000"/>
                  </a:schemeClr>
                </a:solidFill>
              </a:rPr>
              <a:t>every</a:t>
            </a:r>
            <a:r>
              <a:rPr lang="en-US" sz="3600" dirty="0">
                <a:solidFill>
                  <a:schemeClr val="accent5">
                    <a:lumMod val="75000"/>
                  </a:schemeClr>
                </a:solidFill>
              </a:rPr>
              <a:t> day….</a:t>
            </a:r>
            <a:r>
              <a:rPr lang="en-US" sz="4000" i="1" dirty="0">
                <a:solidFill>
                  <a:schemeClr val="accent5">
                    <a:lumMod val="75000"/>
                  </a:schemeClr>
                </a:solidFill>
              </a:rPr>
              <a:t>choose</a:t>
            </a:r>
            <a:r>
              <a:rPr lang="en-US" sz="3600" dirty="0">
                <a:solidFill>
                  <a:schemeClr val="accent5">
                    <a:lumMod val="75000"/>
                  </a:schemeClr>
                </a:solidFill>
              </a:rPr>
              <a:t> an</a:t>
            </a:r>
            <a:br>
              <a:rPr lang="en-US" sz="3600" dirty="0">
                <a:solidFill>
                  <a:schemeClr val="accent5">
                    <a:lumMod val="75000"/>
                  </a:schemeClr>
                </a:solidFill>
              </a:rPr>
            </a:br>
            <a:r>
              <a:rPr lang="en-US" sz="3600" dirty="0">
                <a:solidFill>
                  <a:schemeClr val="accent5">
                    <a:lumMod val="75000"/>
                  </a:schemeClr>
                </a:solidFill>
              </a:rPr>
              <a:t> affirmation meant just for you…</a:t>
            </a:r>
          </a:p>
        </p:txBody>
      </p:sp>
      <p:sp>
        <p:nvSpPr>
          <p:cNvPr id="3" name="Content Placeholder 2"/>
          <p:cNvSpPr>
            <a:spLocks noGrp="1"/>
          </p:cNvSpPr>
          <p:nvPr>
            <p:ph idx="1"/>
          </p:nvPr>
        </p:nvSpPr>
        <p:spPr>
          <a:xfrm>
            <a:off x="309345" y="2132696"/>
            <a:ext cx="8547697" cy="4249111"/>
          </a:xfrm>
        </p:spPr>
        <p:txBody>
          <a:bodyPr>
            <a:normAutofit lnSpcReduction="10000"/>
          </a:bodyPr>
          <a:lstStyle/>
          <a:p>
            <a:pPr marL="0" indent="0" algn="ctr">
              <a:buNone/>
            </a:pPr>
            <a:r>
              <a:rPr lang="en-US" dirty="0"/>
              <a:t>  </a:t>
            </a:r>
            <a:r>
              <a:rPr lang="en-US" sz="3600" dirty="0">
                <a:solidFill>
                  <a:schemeClr val="accent5">
                    <a:lumMod val="75000"/>
                  </a:schemeClr>
                </a:solidFill>
              </a:rPr>
              <a:t>your </a:t>
            </a:r>
            <a:r>
              <a:rPr lang="en-US" sz="4000" dirty="0">
                <a:solidFill>
                  <a:schemeClr val="tx1">
                    <a:lumMod val="50000"/>
                    <a:lumOff val="50000"/>
                  </a:schemeClr>
                </a:solidFill>
              </a:rPr>
              <a:t>daily affirmation </a:t>
            </a:r>
            <a:r>
              <a:rPr lang="en-US" sz="3600" dirty="0">
                <a:solidFill>
                  <a:schemeClr val="accent5">
                    <a:lumMod val="75000"/>
                  </a:schemeClr>
                </a:solidFill>
              </a:rPr>
              <a:t>will be unique….just make a </a:t>
            </a:r>
            <a:r>
              <a:rPr lang="en-US" sz="4000" dirty="0">
                <a:solidFill>
                  <a:schemeClr val="tx1">
                    <a:lumMod val="50000"/>
                    <a:lumOff val="50000"/>
                  </a:schemeClr>
                </a:solidFill>
              </a:rPr>
              <a:t>wish</a:t>
            </a:r>
            <a:r>
              <a:rPr lang="en-US" sz="3600" dirty="0">
                <a:solidFill>
                  <a:schemeClr val="accent5">
                    <a:lumMod val="75000"/>
                  </a:schemeClr>
                </a:solidFill>
              </a:rPr>
              <a:t>, </a:t>
            </a:r>
          </a:p>
          <a:p>
            <a:pPr marL="0" indent="0" algn="ctr">
              <a:buNone/>
            </a:pPr>
            <a:r>
              <a:rPr lang="en-US" sz="3600" dirty="0">
                <a:solidFill>
                  <a:schemeClr val="accent5">
                    <a:lumMod val="75000"/>
                  </a:schemeClr>
                </a:solidFill>
              </a:rPr>
              <a:t>set an </a:t>
            </a:r>
            <a:r>
              <a:rPr lang="en-US" sz="4000" dirty="0">
                <a:solidFill>
                  <a:schemeClr val="tx1">
                    <a:lumMod val="50000"/>
                    <a:lumOff val="50000"/>
                  </a:schemeClr>
                </a:solidFill>
              </a:rPr>
              <a:t>intention </a:t>
            </a:r>
          </a:p>
          <a:p>
            <a:pPr marL="0" indent="0" algn="ctr">
              <a:buNone/>
            </a:pPr>
            <a:r>
              <a:rPr lang="en-US" sz="3600" dirty="0">
                <a:solidFill>
                  <a:schemeClr val="accent5">
                    <a:lumMod val="75000"/>
                  </a:schemeClr>
                </a:solidFill>
              </a:rPr>
              <a:t>or ask a </a:t>
            </a:r>
            <a:r>
              <a:rPr lang="en-US" sz="4000" dirty="0">
                <a:solidFill>
                  <a:schemeClr val="tx1">
                    <a:lumMod val="50000"/>
                    <a:lumOff val="50000"/>
                  </a:schemeClr>
                </a:solidFill>
              </a:rPr>
              <a:t>question </a:t>
            </a:r>
          </a:p>
          <a:p>
            <a:pPr marL="0" indent="0" algn="ctr">
              <a:buNone/>
            </a:pPr>
            <a:r>
              <a:rPr lang="en-US" sz="3600" dirty="0">
                <a:solidFill>
                  <a:schemeClr val="accent5">
                    <a:lumMod val="75000"/>
                  </a:schemeClr>
                </a:solidFill>
              </a:rPr>
              <a:t>and browse over the circles until you have the urge to </a:t>
            </a:r>
            <a:r>
              <a:rPr lang="en-US" sz="4000" i="1" dirty="0">
                <a:solidFill>
                  <a:schemeClr val="tx1">
                    <a:lumMod val="50000"/>
                    <a:lumOff val="50000"/>
                  </a:schemeClr>
                </a:solidFill>
              </a:rPr>
              <a:t>click! </a:t>
            </a:r>
            <a:r>
              <a:rPr lang="en-US" sz="3600" dirty="0">
                <a:solidFill>
                  <a:schemeClr val="accent5">
                    <a:lumMod val="75000"/>
                  </a:schemeClr>
                </a:solidFill>
              </a:rPr>
              <a:t>then read a message that’s </a:t>
            </a:r>
            <a:r>
              <a:rPr lang="en-US" sz="3600" dirty="0">
                <a:solidFill>
                  <a:schemeClr val="tx1">
                    <a:lumMod val="50000"/>
                    <a:lumOff val="50000"/>
                  </a:schemeClr>
                </a:solidFill>
              </a:rPr>
              <a:t>just for you………..</a:t>
            </a:r>
          </a:p>
        </p:txBody>
      </p:sp>
    </p:spTree>
    <p:extLst>
      <p:ext uri="{BB962C8B-B14F-4D97-AF65-F5344CB8AC3E}">
        <p14:creationId xmlns:p14="http://schemas.microsoft.com/office/powerpoint/2010/main" val="3037844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310"/>
            <a:ext cx="8229600" cy="1143000"/>
          </a:xfrm>
        </p:spPr>
        <p:txBody>
          <a:bodyPr>
            <a:noAutofit/>
          </a:bodyPr>
          <a:lstStyle/>
          <a:p>
            <a:r>
              <a:rPr lang="en-US" sz="4000" dirty="0">
                <a:solidFill>
                  <a:schemeClr val="tx1">
                    <a:lumMod val="50000"/>
                    <a:lumOff val="50000"/>
                  </a:schemeClr>
                </a:solidFill>
              </a:rPr>
              <a:t>soothe</a:t>
            </a:r>
            <a:r>
              <a:rPr lang="en-US" sz="3600" dirty="0">
                <a:solidFill>
                  <a:schemeClr val="accent5">
                    <a:lumMod val="75000"/>
                  </a:schemeClr>
                </a:solidFill>
              </a:rPr>
              <a:t> yourself, </a:t>
            </a:r>
            <a:r>
              <a:rPr lang="en-US" sz="4000" dirty="0">
                <a:solidFill>
                  <a:schemeClr val="tx1">
                    <a:lumMod val="50000"/>
                    <a:lumOff val="50000"/>
                  </a:schemeClr>
                </a:solidFill>
              </a:rPr>
              <a:t>absorb</a:t>
            </a:r>
            <a:r>
              <a:rPr lang="en-US" sz="3600" dirty="0">
                <a:solidFill>
                  <a:schemeClr val="accent5">
                    <a:lumMod val="75000"/>
                  </a:schemeClr>
                </a:solidFill>
              </a:rPr>
              <a:t> calm and quiet, let your mind go and listen to the </a:t>
            </a:r>
          </a:p>
        </p:txBody>
      </p:sp>
      <p:sp>
        <p:nvSpPr>
          <p:cNvPr id="3" name="Content Placeholder 2"/>
          <p:cNvSpPr>
            <a:spLocks noGrp="1"/>
          </p:cNvSpPr>
          <p:nvPr>
            <p:ph idx="1"/>
          </p:nvPr>
        </p:nvSpPr>
        <p:spPr>
          <a:xfrm>
            <a:off x="293063" y="1795620"/>
            <a:ext cx="8629103" cy="5286289"/>
          </a:xfrm>
        </p:spPr>
        <p:txBody>
          <a:bodyPr>
            <a:normAutofit/>
          </a:bodyPr>
          <a:lstStyle/>
          <a:p>
            <a:pPr marL="0" indent="0" algn="ctr">
              <a:buNone/>
            </a:pPr>
            <a:r>
              <a:rPr lang="en-US" dirty="0"/>
              <a:t> </a:t>
            </a:r>
            <a:r>
              <a:rPr lang="en-US" sz="3600" dirty="0"/>
              <a:t> </a:t>
            </a:r>
            <a:r>
              <a:rPr lang="en-US" sz="3600" dirty="0">
                <a:solidFill>
                  <a:schemeClr val="accent5">
                    <a:lumMod val="75000"/>
                  </a:schemeClr>
                </a:solidFill>
              </a:rPr>
              <a:t>sounds and words that are here to help you  </a:t>
            </a:r>
            <a:r>
              <a:rPr lang="en-US" sz="4000" dirty="0">
                <a:solidFill>
                  <a:schemeClr val="tx1">
                    <a:lumMod val="50000"/>
                    <a:lumOff val="50000"/>
                  </a:schemeClr>
                </a:solidFill>
              </a:rPr>
              <a:t>process</a:t>
            </a:r>
            <a:r>
              <a:rPr lang="en-US" sz="3600" dirty="0">
                <a:solidFill>
                  <a:schemeClr val="accent5">
                    <a:lumMod val="75000"/>
                  </a:schemeClr>
                </a:solidFill>
              </a:rPr>
              <a:t> this emotion,</a:t>
            </a:r>
            <a:r>
              <a:rPr lang="en-US" sz="4000" dirty="0">
                <a:solidFill>
                  <a:schemeClr val="tx1">
                    <a:lumMod val="50000"/>
                    <a:lumOff val="50000"/>
                  </a:schemeClr>
                </a:solidFill>
              </a:rPr>
              <a:t> see </a:t>
            </a:r>
            <a:r>
              <a:rPr lang="en-US" sz="3600" dirty="0">
                <a:solidFill>
                  <a:schemeClr val="accent5">
                    <a:lumMod val="75000"/>
                  </a:schemeClr>
                </a:solidFill>
              </a:rPr>
              <a:t>it more clearly, understand it and</a:t>
            </a:r>
            <a:r>
              <a:rPr lang="en-US" sz="4000" i="1" dirty="0">
                <a:solidFill>
                  <a:schemeClr val="accent5">
                    <a:lumMod val="75000"/>
                  </a:schemeClr>
                </a:solidFill>
              </a:rPr>
              <a:t> </a:t>
            </a:r>
            <a:r>
              <a:rPr lang="en-US" sz="4000" i="1" dirty="0">
                <a:solidFill>
                  <a:schemeClr val="tx1">
                    <a:lumMod val="50000"/>
                    <a:lumOff val="50000"/>
                  </a:schemeClr>
                </a:solidFill>
              </a:rPr>
              <a:t>move on</a:t>
            </a:r>
            <a:r>
              <a:rPr lang="en-US" sz="3600" dirty="0">
                <a:solidFill>
                  <a:schemeClr val="accent5">
                    <a:lumMod val="75000"/>
                  </a:schemeClr>
                </a:solidFill>
              </a:rPr>
              <a:t>….. </a:t>
            </a:r>
            <a:r>
              <a:rPr lang="en-US" sz="4000" dirty="0">
                <a:solidFill>
                  <a:schemeClr val="tx1">
                    <a:lumMod val="50000"/>
                    <a:lumOff val="50000"/>
                  </a:schemeClr>
                </a:solidFill>
              </a:rPr>
              <a:t>breathe</a:t>
            </a:r>
            <a:r>
              <a:rPr lang="en-US" sz="3600" dirty="0">
                <a:solidFill>
                  <a:schemeClr val="accent5">
                    <a:lumMod val="75000"/>
                  </a:schemeClr>
                </a:solidFill>
              </a:rPr>
              <a:t> in and out and </a:t>
            </a:r>
            <a:r>
              <a:rPr lang="en-US" sz="4000" dirty="0">
                <a:solidFill>
                  <a:schemeClr val="tx1">
                    <a:lumMod val="50000"/>
                    <a:lumOff val="50000"/>
                  </a:schemeClr>
                </a:solidFill>
              </a:rPr>
              <a:t>relax</a:t>
            </a:r>
            <a:r>
              <a:rPr lang="en-US" sz="3600" dirty="0">
                <a:solidFill>
                  <a:schemeClr val="accent5">
                    <a:lumMod val="75000"/>
                  </a:schemeClr>
                </a:solidFill>
              </a:rPr>
              <a:t> your body and your mind….and release tensions……return to your day feeling </a:t>
            </a:r>
            <a:r>
              <a:rPr lang="en-US" sz="4000" dirty="0">
                <a:solidFill>
                  <a:schemeClr val="tx1">
                    <a:lumMod val="50000"/>
                    <a:lumOff val="50000"/>
                  </a:schemeClr>
                </a:solidFill>
              </a:rPr>
              <a:t>restored</a:t>
            </a:r>
            <a:r>
              <a:rPr lang="en-US" sz="3600" dirty="0">
                <a:solidFill>
                  <a:schemeClr val="accent5">
                    <a:lumMod val="75000"/>
                  </a:schemeClr>
                </a:solidFill>
              </a:rPr>
              <a:t> and </a:t>
            </a:r>
            <a:r>
              <a:rPr lang="en-US" sz="4000" dirty="0">
                <a:solidFill>
                  <a:schemeClr val="tx1">
                    <a:lumMod val="50000"/>
                    <a:lumOff val="50000"/>
                  </a:schemeClr>
                </a:solidFill>
              </a:rPr>
              <a:t>refreshed</a:t>
            </a:r>
            <a:r>
              <a:rPr lang="en-US" sz="3600" dirty="0">
                <a:solidFill>
                  <a:schemeClr val="accent5">
                    <a:lumMod val="75000"/>
                  </a:schemeClr>
                </a:solidFill>
              </a:rPr>
              <a:t>……choose the guided imagery that feels right to you!</a:t>
            </a:r>
          </a:p>
        </p:txBody>
      </p:sp>
    </p:spTree>
    <p:extLst>
      <p:ext uri="{BB962C8B-B14F-4D97-AF65-F5344CB8AC3E}">
        <p14:creationId xmlns:p14="http://schemas.microsoft.com/office/powerpoint/2010/main" val="2146708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50"/>
            <a:ext cx="8229600" cy="1143000"/>
          </a:xfrm>
        </p:spPr>
        <p:txBody>
          <a:bodyPr>
            <a:normAutofit/>
          </a:bodyPr>
          <a:lstStyle/>
          <a:p>
            <a:pPr algn="r"/>
            <a:r>
              <a:rPr lang="en-US" sz="4000" dirty="0">
                <a:solidFill>
                  <a:schemeClr val="accent5">
                    <a:lumMod val="75000"/>
                  </a:schemeClr>
                </a:solidFill>
              </a:rPr>
              <a:t>Collage Your Mood!</a:t>
            </a:r>
            <a:endParaRPr lang="en-US" sz="4000" dirty="0"/>
          </a:p>
        </p:txBody>
      </p:sp>
      <p:sp>
        <p:nvSpPr>
          <p:cNvPr id="3" name="Content Placeholder 2"/>
          <p:cNvSpPr>
            <a:spLocks noGrp="1"/>
          </p:cNvSpPr>
          <p:nvPr>
            <p:ph idx="1"/>
          </p:nvPr>
        </p:nvSpPr>
        <p:spPr>
          <a:xfrm>
            <a:off x="457200" y="1040576"/>
            <a:ext cx="8229600" cy="5631782"/>
          </a:xfrm>
        </p:spPr>
        <p:txBody>
          <a:bodyPr>
            <a:normAutofit/>
          </a:bodyPr>
          <a:lstStyle/>
          <a:p>
            <a:pPr marL="0" indent="0">
              <a:buNone/>
            </a:pPr>
            <a:r>
              <a:rPr lang="en-US" dirty="0">
                <a:solidFill>
                  <a:schemeClr val="accent5">
                    <a:lumMod val="75000"/>
                  </a:schemeClr>
                </a:solidFill>
              </a:rPr>
              <a:t>get creative and have fun with </a:t>
            </a:r>
            <a:r>
              <a:rPr lang="en-US" sz="4000" dirty="0">
                <a:solidFill>
                  <a:schemeClr val="accent5">
                    <a:lumMod val="75000"/>
                  </a:schemeClr>
                </a:solidFill>
              </a:rPr>
              <a:t>mood collage</a:t>
            </a:r>
          </a:p>
          <a:p>
            <a:pPr marL="0" indent="0">
              <a:buNone/>
            </a:pPr>
            <a:r>
              <a:rPr lang="en-US" dirty="0">
                <a:solidFill>
                  <a:schemeClr val="accent5">
                    <a:lumMod val="75000"/>
                  </a:schemeClr>
                </a:solidFill>
              </a:rPr>
              <a:t>Just </a:t>
            </a:r>
            <a:r>
              <a:rPr lang="en-US" sz="3600" i="1" dirty="0">
                <a:solidFill>
                  <a:schemeClr val="bg1">
                    <a:lumMod val="65000"/>
                  </a:schemeClr>
                </a:solidFill>
              </a:rPr>
              <a:t>drag </a:t>
            </a:r>
            <a:r>
              <a:rPr lang="en-US" dirty="0">
                <a:solidFill>
                  <a:schemeClr val="accent5">
                    <a:lumMod val="75000"/>
                  </a:schemeClr>
                </a:solidFill>
              </a:rPr>
              <a:t>colors…</a:t>
            </a:r>
            <a:r>
              <a:rPr lang="en-US" dirty="0">
                <a:solidFill>
                  <a:schemeClr val="bg1">
                    <a:lumMod val="65000"/>
                  </a:schemeClr>
                </a:solidFill>
              </a:rPr>
              <a:t>images and words …..</a:t>
            </a:r>
            <a:r>
              <a:rPr lang="en-US" sz="4300" dirty="0">
                <a:solidFill>
                  <a:schemeClr val="accent5">
                    <a:lumMod val="75000"/>
                  </a:schemeClr>
                </a:solidFill>
              </a:rPr>
              <a:t>add a message </a:t>
            </a:r>
            <a:r>
              <a:rPr lang="en-US" dirty="0">
                <a:solidFill>
                  <a:schemeClr val="accent5">
                    <a:lumMod val="75000"/>
                  </a:schemeClr>
                </a:solidFill>
              </a:rPr>
              <a:t>with the  </a:t>
            </a:r>
            <a:r>
              <a:rPr lang="en-US" sz="3900" dirty="0">
                <a:solidFill>
                  <a:schemeClr val="accent5">
                    <a:lumMod val="75000"/>
                  </a:schemeClr>
                </a:solidFill>
              </a:rPr>
              <a:t>word magnets</a:t>
            </a:r>
            <a:r>
              <a:rPr lang="en-US" dirty="0">
                <a:solidFill>
                  <a:schemeClr val="accent5">
                    <a:lumMod val="75000"/>
                  </a:schemeClr>
                </a:solidFill>
              </a:rPr>
              <a:t>….</a:t>
            </a:r>
          </a:p>
          <a:p>
            <a:pPr marL="0" indent="0">
              <a:buNone/>
            </a:pPr>
            <a:r>
              <a:rPr lang="en-US" dirty="0">
                <a:solidFill>
                  <a:schemeClr val="accent5">
                    <a:lumMod val="75000"/>
                  </a:schemeClr>
                </a:solidFill>
              </a:rPr>
              <a:t>……. let your thinking mind </a:t>
            </a:r>
            <a:r>
              <a:rPr lang="en-US" dirty="0">
                <a:solidFill>
                  <a:schemeClr val="bg1">
                    <a:lumMod val="65000"/>
                  </a:schemeClr>
                </a:solidFill>
              </a:rPr>
              <a:t>organize the floating images and emotions </a:t>
            </a:r>
            <a:r>
              <a:rPr lang="en-US" dirty="0">
                <a:solidFill>
                  <a:schemeClr val="accent5">
                    <a:lumMod val="75000"/>
                  </a:schemeClr>
                </a:solidFill>
              </a:rPr>
              <a:t>that are flowing through you….</a:t>
            </a:r>
            <a:r>
              <a:rPr lang="en-US" sz="2800" dirty="0">
                <a:solidFill>
                  <a:schemeClr val="accent5">
                    <a:lumMod val="75000"/>
                  </a:schemeClr>
                </a:solidFill>
              </a:rPr>
              <a:t>after you finish </a:t>
            </a:r>
            <a:r>
              <a:rPr lang="en-US" dirty="0">
                <a:solidFill>
                  <a:schemeClr val="accent5">
                    <a:lumMod val="75000"/>
                  </a:schemeClr>
                </a:solidFill>
              </a:rPr>
              <a:t>..delete it or </a:t>
            </a:r>
            <a:r>
              <a:rPr lang="en-US" sz="4000" dirty="0">
                <a:solidFill>
                  <a:schemeClr val="accent5">
                    <a:lumMod val="75000"/>
                  </a:schemeClr>
                </a:solidFill>
              </a:rPr>
              <a:t>post it</a:t>
            </a:r>
            <a:r>
              <a:rPr lang="en-US" dirty="0">
                <a:solidFill>
                  <a:schemeClr val="accent5">
                    <a:lumMod val="75000"/>
                  </a:schemeClr>
                </a:solidFill>
              </a:rPr>
              <a:t>…</a:t>
            </a:r>
            <a:r>
              <a:rPr lang="en-US" sz="2800" dirty="0">
                <a:solidFill>
                  <a:schemeClr val="accent5">
                    <a:lumMod val="75000"/>
                  </a:schemeClr>
                </a:solidFill>
              </a:rPr>
              <a:t>go to the…….. </a:t>
            </a:r>
            <a:r>
              <a:rPr lang="en-US" dirty="0">
                <a:solidFill>
                  <a:schemeClr val="accent5">
                    <a:lumMod val="75000"/>
                  </a:schemeClr>
                </a:solidFill>
              </a:rPr>
              <a:t>Share Board and share it with others, describe it…. go to the …..</a:t>
            </a:r>
            <a:r>
              <a:rPr lang="en-US" sz="3900" dirty="0">
                <a:solidFill>
                  <a:schemeClr val="accent5">
                    <a:lumMod val="75000"/>
                  </a:schemeClr>
                </a:solidFill>
              </a:rPr>
              <a:t>mood collage gallery </a:t>
            </a:r>
            <a:r>
              <a:rPr lang="en-US" dirty="0">
                <a:solidFill>
                  <a:schemeClr val="accent5">
                    <a:lumMod val="75000"/>
                  </a:schemeClr>
                </a:solidFill>
              </a:rPr>
              <a:t>and give it a </a:t>
            </a:r>
            <a:r>
              <a:rPr lang="en-US" sz="3900" dirty="0">
                <a:solidFill>
                  <a:schemeClr val="accent5">
                    <a:lumMod val="75000"/>
                  </a:schemeClr>
                </a:solidFill>
              </a:rPr>
              <a:t>title ……</a:t>
            </a:r>
            <a:r>
              <a:rPr lang="en-US" sz="2800" dirty="0">
                <a:solidFill>
                  <a:schemeClr val="accent5">
                    <a:lumMod val="75000"/>
                  </a:schemeClr>
                </a:solidFill>
              </a:rPr>
              <a:t>that says it all!</a:t>
            </a:r>
            <a:endParaRPr lang="en-US" sz="2800" dirty="0"/>
          </a:p>
        </p:txBody>
      </p:sp>
    </p:spTree>
    <p:extLst>
      <p:ext uri="{BB962C8B-B14F-4D97-AF65-F5344CB8AC3E}">
        <p14:creationId xmlns:p14="http://schemas.microsoft.com/office/powerpoint/2010/main" val="516070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6-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201509" cy="6858000"/>
          </a:xfrm>
          <a:prstGeom prst="rect">
            <a:avLst/>
          </a:prstGeom>
        </p:spPr>
      </p:pic>
    </p:spTree>
    <p:extLst>
      <p:ext uri="{BB962C8B-B14F-4D97-AF65-F5344CB8AC3E}">
        <p14:creationId xmlns:p14="http://schemas.microsoft.com/office/powerpoint/2010/main" val="1440997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20-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504" y="-1"/>
            <a:ext cx="8697164" cy="6482105"/>
          </a:xfrm>
          <a:prstGeom prst="rect">
            <a:avLst/>
          </a:prstGeom>
        </p:spPr>
      </p:pic>
    </p:spTree>
    <p:extLst>
      <p:ext uri="{BB962C8B-B14F-4D97-AF65-F5344CB8AC3E}">
        <p14:creationId xmlns:p14="http://schemas.microsoft.com/office/powerpoint/2010/main" val="3844706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motion explorer 2012.08.28-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642288"/>
          </a:xfrm>
          <a:prstGeom prst="rect">
            <a:avLst/>
          </a:prstGeom>
        </p:spPr>
      </p:pic>
    </p:spTree>
    <p:extLst>
      <p:ext uri="{BB962C8B-B14F-4D97-AF65-F5344CB8AC3E}">
        <p14:creationId xmlns:p14="http://schemas.microsoft.com/office/powerpoint/2010/main" val="1219604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20-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201509" cy="6858000"/>
          </a:xfrm>
          <a:prstGeom prst="rect">
            <a:avLst/>
          </a:prstGeom>
        </p:spPr>
      </p:pic>
    </p:spTree>
    <p:extLst>
      <p:ext uri="{BB962C8B-B14F-4D97-AF65-F5344CB8AC3E}">
        <p14:creationId xmlns:p14="http://schemas.microsoft.com/office/powerpoint/2010/main" val="2448805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2364"/>
            <a:ext cx="8229600" cy="1595452"/>
          </a:xfrm>
        </p:spPr>
        <p:txBody>
          <a:bodyPr>
            <a:normAutofit/>
          </a:bodyPr>
          <a:lstStyle/>
          <a:p>
            <a:r>
              <a:rPr lang="en-US" sz="4000" dirty="0">
                <a:solidFill>
                  <a:schemeClr val="tx1">
                    <a:lumMod val="50000"/>
                    <a:lumOff val="50000"/>
                  </a:schemeClr>
                </a:solidFill>
              </a:rPr>
              <a:t>ok</a:t>
            </a:r>
            <a:r>
              <a:rPr lang="en-US" sz="4000" dirty="0">
                <a:solidFill>
                  <a:schemeClr val="accent5">
                    <a:lumMod val="75000"/>
                  </a:schemeClr>
                </a:solidFill>
              </a:rPr>
              <a:t>…now you’re going to</a:t>
            </a:r>
            <a:r>
              <a:rPr lang="en-US" sz="4000" dirty="0">
                <a:solidFill>
                  <a:schemeClr val="tx1">
                    <a:lumMod val="50000"/>
                    <a:lumOff val="50000"/>
                  </a:schemeClr>
                </a:solidFill>
              </a:rPr>
              <a:t> </a:t>
            </a:r>
            <a:r>
              <a:rPr lang="en-US" i="1" dirty="0">
                <a:solidFill>
                  <a:schemeClr val="tx1">
                    <a:lumMod val="50000"/>
                    <a:lumOff val="50000"/>
                  </a:schemeClr>
                </a:solidFill>
              </a:rPr>
              <a:t>refine</a:t>
            </a:r>
            <a:r>
              <a:rPr lang="en-US" dirty="0">
                <a:solidFill>
                  <a:schemeClr val="tx1">
                    <a:lumMod val="50000"/>
                    <a:lumOff val="50000"/>
                  </a:schemeClr>
                </a:solidFill>
              </a:rPr>
              <a:t> </a:t>
            </a:r>
            <a:r>
              <a:rPr lang="en-US" sz="4000" dirty="0">
                <a:solidFill>
                  <a:schemeClr val="accent5">
                    <a:lumMod val="75000"/>
                  </a:schemeClr>
                </a:solidFill>
              </a:rPr>
              <a:t>your search…..</a:t>
            </a:r>
          </a:p>
        </p:txBody>
      </p:sp>
      <p:sp>
        <p:nvSpPr>
          <p:cNvPr id="3" name="Content Placeholder 2"/>
          <p:cNvSpPr>
            <a:spLocks noGrp="1"/>
          </p:cNvSpPr>
          <p:nvPr>
            <p:ph idx="1"/>
          </p:nvPr>
        </p:nvSpPr>
        <p:spPr>
          <a:xfrm>
            <a:off x="716378" y="2425738"/>
            <a:ext cx="7815037" cy="3700425"/>
          </a:xfrm>
        </p:spPr>
        <p:txBody>
          <a:bodyPr>
            <a:noAutofit/>
          </a:bodyPr>
          <a:lstStyle/>
          <a:p>
            <a:pPr marL="0" indent="0" algn="ctr">
              <a:buNone/>
            </a:pPr>
            <a:r>
              <a:rPr lang="en-US" sz="3600" dirty="0">
                <a:solidFill>
                  <a:schemeClr val="accent5">
                    <a:lumMod val="75000"/>
                  </a:schemeClr>
                </a:solidFill>
              </a:rPr>
              <a:t>look at the list of </a:t>
            </a:r>
            <a:r>
              <a:rPr lang="en-US" sz="3600" dirty="0">
                <a:solidFill>
                  <a:schemeClr val="tx1">
                    <a:lumMod val="50000"/>
                    <a:lumOff val="50000"/>
                  </a:schemeClr>
                </a:solidFill>
              </a:rPr>
              <a:t>sub-feelings </a:t>
            </a:r>
            <a:r>
              <a:rPr lang="en-US" sz="3600" dirty="0">
                <a:solidFill>
                  <a:schemeClr val="accent5">
                    <a:lumMod val="75000"/>
                  </a:schemeClr>
                </a:solidFill>
              </a:rPr>
              <a:t>that popped up in your circle....do any of these feelings </a:t>
            </a:r>
            <a:r>
              <a:rPr lang="en-US" sz="4400" i="1" dirty="0">
                <a:solidFill>
                  <a:schemeClr val="tx1">
                    <a:lumMod val="50000"/>
                    <a:lumOff val="50000"/>
                  </a:schemeClr>
                </a:solidFill>
              </a:rPr>
              <a:t>come closer </a:t>
            </a:r>
            <a:r>
              <a:rPr lang="en-US" sz="3600" dirty="0">
                <a:solidFill>
                  <a:schemeClr val="accent5">
                    <a:lumMod val="75000"/>
                  </a:schemeClr>
                </a:solidFill>
              </a:rPr>
              <a:t>to the </a:t>
            </a:r>
            <a:r>
              <a:rPr lang="en-US" sz="4000" dirty="0">
                <a:solidFill>
                  <a:schemeClr val="tx1">
                    <a:lumMod val="50000"/>
                    <a:lumOff val="50000"/>
                  </a:schemeClr>
                </a:solidFill>
              </a:rPr>
              <a:t>feeling</a:t>
            </a:r>
            <a:r>
              <a:rPr lang="en-US" sz="4000" dirty="0">
                <a:solidFill>
                  <a:schemeClr val="accent5">
                    <a:lumMod val="75000"/>
                  </a:schemeClr>
                </a:solidFill>
              </a:rPr>
              <a:t> </a:t>
            </a:r>
            <a:r>
              <a:rPr lang="en-US" sz="3600" dirty="0">
                <a:solidFill>
                  <a:schemeClr val="accent5">
                    <a:lumMod val="75000"/>
                  </a:schemeClr>
                </a:solidFill>
              </a:rPr>
              <a:t>you’re </a:t>
            </a:r>
            <a:r>
              <a:rPr lang="en-US" sz="4000" i="1" dirty="0">
                <a:solidFill>
                  <a:schemeClr val="tx1">
                    <a:lumMod val="50000"/>
                    <a:lumOff val="50000"/>
                  </a:schemeClr>
                </a:solidFill>
              </a:rPr>
              <a:t>experiencing</a:t>
            </a:r>
            <a:r>
              <a:rPr lang="en-US" sz="3600" dirty="0">
                <a:solidFill>
                  <a:schemeClr val="accent5">
                    <a:lumMod val="75000"/>
                  </a:schemeClr>
                </a:solidFill>
              </a:rPr>
              <a:t> right now? once you have found your feeling……just click on it…….</a:t>
            </a:r>
          </a:p>
        </p:txBody>
      </p:sp>
    </p:spTree>
    <p:extLst>
      <p:ext uri="{BB962C8B-B14F-4D97-AF65-F5344CB8AC3E}">
        <p14:creationId xmlns:p14="http://schemas.microsoft.com/office/powerpoint/2010/main" val="269477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2-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266" y="0"/>
            <a:ext cx="8128000" cy="6057900"/>
          </a:xfrm>
          <a:prstGeom prst="rect">
            <a:avLst/>
          </a:prstGeom>
        </p:spPr>
      </p:pic>
    </p:spTree>
    <p:extLst>
      <p:ext uri="{BB962C8B-B14F-4D97-AF65-F5344CB8AC3E}">
        <p14:creationId xmlns:p14="http://schemas.microsoft.com/office/powerpoint/2010/main" val="1064963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95" y="128117"/>
            <a:ext cx="8743072" cy="2802305"/>
          </a:xfrm>
        </p:spPr>
        <p:txBody>
          <a:bodyPr>
            <a:normAutofit fontScale="90000"/>
          </a:bodyPr>
          <a:lstStyle/>
          <a:p>
            <a:r>
              <a:rPr lang="en-US" sz="3600" i="1" dirty="0">
                <a:solidFill>
                  <a:schemeClr val="accent5">
                    <a:lumMod val="75000"/>
                  </a:schemeClr>
                </a:solidFill>
              </a:rPr>
              <a:t>    </a:t>
            </a:r>
            <a:r>
              <a:rPr lang="en-US" sz="4000" i="1" dirty="0">
                <a:solidFill>
                  <a:schemeClr val="accent5">
                    <a:lumMod val="75000"/>
                  </a:schemeClr>
                </a:solidFill>
              </a:rPr>
              <a:t>next </a:t>
            </a:r>
            <a:r>
              <a:rPr lang="en-US" sz="4000" dirty="0">
                <a:solidFill>
                  <a:schemeClr val="accent5">
                    <a:lumMod val="75000"/>
                  </a:schemeClr>
                </a:solidFill>
              </a:rPr>
              <a:t>is the </a:t>
            </a:r>
            <a:r>
              <a:rPr lang="en-US" sz="4000" dirty="0">
                <a:solidFill>
                  <a:schemeClr val="tx1">
                    <a:lumMod val="50000"/>
                    <a:lumOff val="50000"/>
                  </a:schemeClr>
                </a:solidFill>
              </a:rPr>
              <a:t>mood meter</a:t>
            </a:r>
            <a:r>
              <a:rPr lang="en-US" sz="4000" dirty="0">
                <a:solidFill>
                  <a:schemeClr val="accent5">
                    <a:lumMod val="75000"/>
                  </a:schemeClr>
                </a:solidFill>
              </a:rPr>
              <a:t>….the mood meter helps you to understand </a:t>
            </a:r>
            <a:r>
              <a:rPr lang="en-US" sz="4000" dirty="0">
                <a:solidFill>
                  <a:schemeClr val="tx1">
                    <a:lumMod val="50000"/>
                    <a:lumOff val="50000"/>
                  </a:schemeClr>
                </a:solidFill>
              </a:rPr>
              <a:t>how much </a:t>
            </a:r>
            <a:r>
              <a:rPr lang="en-US" sz="4000" dirty="0">
                <a:solidFill>
                  <a:schemeClr val="accent5">
                    <a:lumMod val="75000"/>
                  </a:schemeClr>
                </a:solidFill>
              </a:rPr>
              <a:t>or</a:t>
            </a:r>
            <a:r>
              <a:rPr lang="en-US" sz="4000" dirty="0">
                <a:solidFill>
                  <a:schemeClr val="tx1">
                    <a:lumMod val="50000"/>
                    <a:lumOff val="50000"/>
                  </a:schemeClr>
                </a:solidFill>
              </a:rPr>
              <a:t> ……</a:t>
            </a:r>
            <a:br>
              <a:rPr lang="en-US" sz="4000" dirty="0">
                <a:solidFill>
                  <a:schemeClr val="tx1">
                    <a:lumMod val="50000"/>
                    <a:lumOff val="50000"/>
                  </a:schemeClr>
                </a:solidFill>
              </a:rPr>
            </a:br>
            <a:r>
              <a:rPr lang="en-US" sz="4000" dirty="0">
                <a:solidFill>
                  <a:schemeClr val="tx1">
                    <a:lumMod val="50000"/>
                    <a:lumOff val="50000"/>
                  </a:schemeClr>
                </a:solidFill>
              </a:rPr>
              <a:t>how little </a:t>
            </a:r>
            <a:r>
              <a:rPr lang="en-US" sz="4000" dirty="0">
                <a:solidFill>
                  <a:schemeClr val="accent5">
                    <a:lumMod val="75000"/>
                  </a:schemeClr>
                </a:solidFill>
              </a:rPr>
              <a:t>you are feeling something so that you can begin to </a:t>
            </a:r>
            <a:r>
              <a:rPr lang="en-US" sz="4000" i="1" dirty="0">
                <a:solidFill>
                  <a:schemeClr val="tx1">
                    <a:lumMod val="50000"/>
                    <a:lumOff val="50000"/>
                  </a:schemeClr>
                </a:solidFill>
              </a:rPr>
              <a:t>regulate your feeling</a:t>
            </a:r>
            <a:r>
              <a:rPr lang="en-US" sz="4000" dirty="0">
                <a:solidFill>
                  <a:schemeClr val="accent5">
                    <a:lumMod val="75000"/>
                  </a:schemeClr>
                </a:solidFill>
              </a:rPr>
              <a:t>…..</a:t>
            </a:r>
          </a:p>
        </p:txBody>
      </p:sp>
      <p:sp>
        <p:nvSpPr>
          <p:cNvPr id="3" name="Content Placeholder 2"/>
          <p:cNvSpPr>
            <a:spLocks noGrp="1"/>
          </p:cNvSpPr>
          <p:nvPr>
            <p:ph idx="1"/>
          </p:nvPr>
        </p:nvSpPr>
        <p:spPr>
          <a:xfrm>
            <a:off x="341907" y="2735059"/>
            <a:ext cx="8580259" cy="4004909"/>
          </a:xfrm>
        </p:spPr>
        <p:txBody>
          <a:bodyPr>
            <a:normAutofit fontScale="92500" lnSpcReduction="20000"/>
          </a:bodyPr>
          <a:lstStyle/>
          <a:p>
            <a:pPr marL="0" indent="0" algn="ctr">
              <a:buNone/>
            </a:pPr>
            <a:r>
              <a:rPr lang="en-US" sz="3900" dirty="0">
                <a:solidFill>
                  <a:schemeClr val="accent5">
                    <a:lumMod val="75000"/>
                  </a:schemeClr>
                </a:solidFill>
              </a:rPr>
              <a:t>would you say you’re </a:t>
            </a:r>
          </a:p>
          <a:p>
            <a:pPr marL="0" indent="0" algn="ctr">
              <a:buNone/>
            </a:pPr>
            <a:r>
              <a:rPr lang="en-US" sz="3900" dirty="0">
                <a:solidFill>
                  <a:schemeClr val="accent5">
                    <a:lumMod val="75000"/>
                  </a:schemeClr>
                </a:solidFill>
              </a:rPr>
              <a:t>experiencing </a:t>
            </a:r>
            <a:r>
              <a:rPr lang="en-US" sz="3900" dirty="0">
                <a:solidFill>
                  <a:schemeClr val="tx1">
                    <a:lumMod val="50000"/>
                    <a:lumOff val="50000"/>
                  </a:schemeClr>
                </a:solidFill>
              </a:rPr>
              <a:t>just a little, say 10% </a:t>
            </a:r>
            <a:r>
              <a:rPr lang="en-US" sz="3900" dirty="0">
                <a:solidFill>
                  <a:schemeClr val="accent5">
                    <a:lumMod val="75000"/>
                  </a:schemeClr>
                </a:solidFill>
              </a:rPr>
              <a:t>of a feeling…? is the feeling </a:t>
            </a:r>
            <a:r>
              <a:rPr lang="en-US" sz="3900" dirty="0">
                <a:solidFill>
                  <a:schemeClr val="tx1">
                    <a:lumMod val="50000"/>
                    <a:lumOff val="50000"/>
                  </a:schemeClr>
                </a:solidFill>
              </a:rPr>
              <a:t>in balance </a:t>
            </a:r>
            <a:r>
              <a:rPr lang="en-US" sz="3900" dirty="0">
                <a:solidFill>
                  <a:schemeClr val="accent5">
                    <a:lumMod val="75000"/>
                  </a:schemeClr>
                </a:solidFill>
              </a:rPr>
              <a:t>for you at say </a:t>
            </a:r>
            <a:r>
              <a:rPr lang="en-US" sz="3900" dirty="0">
                <a:solidFill>
                  <a:schemeClr val="tx1">
                    <a:lumMod val="50000"/>
                    <a:lumOff val="50000"/>
                  </a:schemeClr>
                </a:solidFill>
              </a:rPr>
              <a:t>50%</a:t>
            </a:r>
          </a:p>
          <a:p>
            <a:pPr marL="0" indent="0" algn="ctr">
              <a:buNone/>
            </a:pPr>
            <a:r>
              <a:rPr lang="en-US" sz="3900" dirty="0">
                <a:solidFill>
                  <a:schemeClr val="accent5">
                    <a:lumMod val="75000"/>
                  </a:schemeClr>
                </a:solidFill>
              </a:rPr>
              <a:t>or are you heading towards an extreme say </a:t>
            </a:r>
            <a:r>
              <a:rPr lang="en-US" sz="3900" dirty="0">
                <a:solidFill>
                  <a:schemeClr val="tx1">
                    <a:lumMod val="50000"/>
                    <a:lumOff val="50000"/>
                  </a:schemeClr>
                </a:solidFill>
              </a:rPr>
              <a:t>85% or 90% </a:t>
            </a:r>
            <a:r>
              <a:rPr lang="en-US" sz="3900" dirty="0">
                <a:solidFill>
                  <a:schemeClr val="accent5">
                    <a:lumMod val="75000"/>
                  </a:schemeClr>
                </a:solidFill>
              </a:rPr>
              <a:t>and on your way to getting </a:t>
            </a:r>
            <a:r>
              <a:rPr lang="en-US" sz="3900" dirty="0">
                <a:solidFill>
                  <a:schemeClr val="tx1">
                    <a:lumMod val="50000"/>
                    <a:lumOff val="50000"/>
                  </a:schemeClr>
                </a:solidFill>
              </a:rPr>
              <a:t>overwhelmed</a:t>
            </a:r>
            <a:r>
              <a:rPr lang="en-US" sz="3900" dirty="0">
                <a:solidFill>
                  <a:schemeClr val="accent5">
                    <a:lumMod val="75000"/>
                  </a:schemeClr>
                </a:solidFill>
              </a:rPr>
              <a:t>?.........</a:t>
            </a:r>
            <a:r>
              <a:rPr lang="en-US" sz="3900" i="1" dirty="0">
                <a:solidFill>
                  <a:schemeClr val="accent5">
                    <a:lumMod val="75000"/>
                  </a:schemeClr>
                </a:solidFill>
              </a:rPr>
              <a:t>grab the meter stick and slide it up or down……</a:t>
            </a:r>
          </a:p>
        </p:txBody>
      </p:sp>
    </p:spTree>
    <p:extLst>
      <p:ext uri="{BB962C8B-B14F-4D97-AF65-F5344CB8AC3E}">
        <p14:creationId xmlns:p14="http://schemas.microsoft.com/office/powerpoint/2010/main" val="1062298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3-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15138"/>
          </a:xfrm>
          <a:prstGeom prst="rect">
            <a:avLst/>
          </a:prstGeom>
        </p:spPr>
      </p:pic>
    </p:spTree>
    <p:extLst>
      <p:ext uri="{BB962C8B-B14F-4D97-AF65-F5344CB8AC3E}">
        <p14:creationId xmlns:p14="http://schemas.microsoft.com/office/powerpoint/2010/main" val="1550709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7033" y="-265339"/>
            <a:ext cx="8466290" cy="3288584"/>
          </a:xfrm>
        </p:spPr>
        <p:txBody>
          <a:bodyPr>
            <a:normAutofit/>
          </a:bodyPr>
          <a:lstStyle/>
          <a:p>
            <a:r>
              <a:rPr lang="en-US" sz="3600" dirty="0">
                <a:solidFill>
                  <a:schemeClr val="accent5">
                    <a:lumMod val="75000"/>
                  </a:schemeClr>
                </a:solidFill>
              </a:rPr>
              <a:t>Now ….we’re going to </a:t>
            </a:r>
            <a:r>
              <a:rPr lang="en-US" sz="4000" dirty="0">
                <a:solidFill>
                  <a:schemeClr val="tx1">
                    <a:lumMod val="50000"/>
                    <a:lumOff val="50000"/>
                  </a:schemeClr>
                </a:solidFill>
              </a:rPr>
              <a:t>map</a:t>
            </a:r>
            <a:r>
              <a:rPr lang="en-US" sz="3600" dirty="0">
                <a:solidFill>
                  <a:schemeClr val="accent5">
                    <a:lumMod val="75000"/>
                  </a:schemeClr>
                </a:solidFill>
              </a:rPr>
              <a:t> your feeling…feelings often have memories, sensations, smells, sounds, scenes and situations </a:t>
            </a:r>
            <a:r>
              <a:rPr lang="en-US" sz="4000" i="1" dirty="0">
                <a:solidFill>
                  <a:schemeClr val="tx1">
                    <a:lumMod val="50000"/>
                    <a:lumOff val="50000"/>
                  </a:schemeClr>
                </a:solidFill>
              </a:rPr>
              <a:t>associated</a:t>
            </a:r>
            <a:r>
              <a:rPr lang="en-US" sz="3600" dirty="0">
                <a:solidFill>
                  <a:schemeClr val="accent5">
                    <a:lumMod val="75000"/>
                  </a:schemeClr>
                </a:solidFill>
              </a:rPr>
              <a:t> with them….</a:t>
            </a:r>
          </a:p>
        </p:txBody>
      </p:sp>
      <p:sp>
        <p:nvSpPr>
          <p:cNvPr id="3" name="Subtitle 2"/>
          <p:cNvSpPr>
            <a:spLocks noGrp="1"/>
          </p:cNvSpPr>
          <p:nvPr>
            <p:ph type="subTitle" idx="1"/>
          </p:nvPr>
        </p:nvSpPr>
        <p:spPr>
          <a:xfrm>
            <a:off x="407033" y="2481113"/>
            <a:ext cx="8466290" cy="4363072"/>
          </a:xfrm>
        </p:spPr>
        <p:txBody>
          <a:bodyPr>
            <a:noAutofit/>
          </a:bodyPr>
          <a:lstStyle/>
          <a:p>
            <a:r>
              <a:rPr lang="en-US" sz="3600" dirty="0">
                <a:solidFill>
                  <a:schemeClr val="accent5">
                    <a:lumMod val="75000"/>
                  </a:schemeClr>
                </a:solidFill>
              </a:rPr>
              <a:t>Write a few </a:t>
            </a:r>
            <a:r>
              <a:rPr lang="en-US" sz="4000" dirty="0">
                <a:solidFill>
                  <a:schemeClr val="tx1">
                    <a:lumMod val="50000"/>
                    <a:lumOff val="50000"/>
                  </a:schemeClr>
                </a:solidFill>
              </a:rPr>
              <a:t>words</a:t>
            </a:r>
            <a:r>
              <a:rPr lang="en-US" sz="3600" dirty="0">
                <a:solidFill>
                  <a:schemeClr val="accent5">
                    <a:lumMod val="75000"/>
                  </a:schemeClr>
                </a:solidFill>
              </a:rPr>
              <a:t> or </a:t>
            </a:r>
            <a:r>
              <a:rPr lang="en-US" sz="4000" dirty="0">
                <a:solidFill>
                  <a:schemeClr val="tx1">
                    <a:lumMod val="50000"/>
                    <a:lumOff val="50000"/>
                  </a:schemeClr>
                </a:solidFill>
              </a:rPr>
              <a:t>phrases</a:t>
            </a:r>
            <a:r>
              <a:rPr lang="en-US" sz="3600" dirty="0">
                <a:solidFill>
                  <a:schemeClr val="accent5">
                    <a:lumMod val="75000"/>
                  </a:schemeClr>
                </a:solidFill>
              </a:rPr>
              <a:t> that refer to or describe your </a:t>
            </a:r>
            <a:r>
              <a:rPr lang="en-US" sz="4000" dirty="0">
                <a:solidFill>
                  <a:schemeClr val="tx1">
                    <a:lumMod val="50000"/>
                    <a:lumOff val="50000"/>
                  </a:schemeClr>
                </a:solidFill>
              </a:rPr>
              <a:t>associations</a:t>
            </a:r>
            <a:r>
              <a:rPr lang="en-US" sz="3600" dirty="0">
                <a:solidFill>
                  <a:schemeClr val="accent5">
                    <a:lumMod val="75000"/>
                  </a:schemeClr>
                </a:solidFill>
              </a:rPr>
              <a:t>…e.g. “a blue patch of sky”, “</a:t>
            </a:r>
            <a:r>
              <a:rPr lang="en-US" sz="3600" i="1" dirty="0">
                <a:solidFill>
                  <a:schemeClr val="accent5">
                    <a:lumMod val="75000"/>
                  </a:schemeClr>
                </a:solidFill>
              </a:rPr>
              <a:t>my grandmother’s house”, “anxious about a test in </a:t>
            </a:r>
            <a:r>
              <a:rPr lang="en-US" sz="3600" i="1" dirty="0" err="1">
                <a:solidFill>
                  <a:schemeClr val="accent5">
                    <a:lumMod val="75000"/>
                  </a:schemeClr>
                </a:solidFill>
              </a:rPr>
              <a:t>english</a:t>
            </a:r>
            <a:r>
              <a:rPr lang="en-US" sz="3600" i="1" dirty="0">
                <a:solidFill>
                  <a:schemeClr val="accent5">
                    <a:lumMod val="75000"/>
                  </a:schemeClr>
                </a:solidFill>
              </a:rPr>
              <a:t>”. </a:t>
            </a:r>
            <a:r>
              <a:rPr lang="en-US" sz="3600" dirty="0">
                <a:solidFill>
                  <a:schemeClr val="accent5">
                    <a:lumMod val="75000"/>
                  </a:schemeClr>
                </a:solidFill>
              </a:rPr>
              <a:t>“sad that I missed so and so”, “</a:t>
            </a:r>
            <a:r>
              <a:rPr lang="en-US" sz="3600" i="1" dirty="0">
                <a:solidFill>
                  <a:schemeClr val="accent5">
                    <a:lumMod val="75000"/>
                  </a:schemeClr>
                </a:solidFill>
              </a:rPr>
              <a:t>a family dinner table”</a:t>
            </a:r>
            <a:r>
              <a:rPr lang="en-US" sz="3600" dirty="0">
                <a:solidFill>
                  <a:schemeClr val="accent5">
                    <a:lumMod val="75000"/>
                  </a:schemeClr>
                </a:solidFill>
              </a:rPr>
              <a:t>, “</a:t>
            </a:r>
            <a:r>
              <a:rPr lang="en-US" sz="3600" i="1" dirty="0">
                <a:solidFill>
                  <a:schemeClr val="accent5">
                    <a:lumMod val="75000"/>
                  </a:schemeClr>
                </a:solidFill>
              </a:rPr>
              <a:t>shopping with these friends on a sat. afternoon</a:t>
            </a:r>
            <a:r>
              <a:rPr lang="en-US" sz="3600" dirty="0">
                <a:solidFill>
                  <a:schemeClr val="accent5">
                    <a:lumMod val="75000"/>
                  </a:schemeClr>
                </a:solidFill>
              </a:rPr>
              <a:t>” and so forth…..</a:t>
            </a:r>
          </a:p>
        </p:txBody>
      </p:sp>
    </p:spTree>
    <p:extLst>
      <p:ext uri="{BB962C8B-B14F-4D97-AF65-F5344CB8AC3E}">
        <p14:creationId xmlns:p14="http://schemas.microsoft.com/office/powerpoint/2010/main" val="183838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motion explorer 2012.08.284-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2102"/>
            <a:ext cx="9144000" cy="6815138"/>
          </a:xfrm>
          <a:prstGeom prst="rect">
            <a:avLst/>
          </a:prstGeom>
        </p:spPr>
      </p:pic>
    </p:spTree>
    <p:extLst>
      <p:ext uri="{BB962C8B-B14F-4D97-AF65-F5344CB8AC3E}">
        <p14:creationId xmlns:p14="http://schemas.microsoft.com/office/powerpoint/2010/main" val="1289026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847</TotalTime>
  <Words>1152</Words>
  <Application>Microsoft Office PowerPoint</Application>
  <PresentationFormat>On-screen Show (4:3)</PresentationFormat>
  <Paragraphs>57</Paragraphs>
  <Slides>30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Our Mission at emotionexplorer.com and Innerlook.com  How to use emotionexplorer Groundbreaking neuropsychology studies on the nature of emotions, have opened the door to the  body/mind benefits of interactive and multi-sensory learning. At innerlook/emotionexplorer it's our mission to apply this life changing knowledge, to   process that's engaging, fun and teaches the skills of working through emotions in positive, self affirming ways. The  emotion journey begins with identifying the feeling, then open into a variety of entertaining and educational options for exploring it. Finally it guides the user towards reframing, closure and balance.    </vt:lpstr>
      <vt:lpstr>PowerPoint Presentation</vt:lpstr>
      <vt:lpstr>PowerPoint Presentation</vt:lpstr>
      <vt:lpstr>ok…now you’re going to refine your search…..</vt:lpstr>
      <vt:lpstr>PowerPoint Presentation</vt:lpstr>
      <vt:lpstr>    next is the mood meter….the mood meter helps you to understand how much or …… how little you are feeling something so that you can begin to regulate your feeling…..</vt:lpstr>
      <vt:lpstr>PowerPoint Presentation</vt:lpstr>
      <vt:lpstr>Now ….we’re going to map your feeling…feelings often have memories, sensations, smells, sounds, scenes and situations associated with them….</vt:lpstr>
      <vt:lpstr>PowerPoint Presentation</vt:lpstr>
      <vt:lpstr>feelings happen in our bodies, nature made it that way so that we can actually feel and experience our emotions….</vt:lpstr>
      <vt:lpstr>PowerPoint Presentation</vt:lpstr>
      <vt:lpstr>next we’re going to write a letter to our feeling from ourselves  not a letter to send, it is just a way to process your feeling freely and fully….it’s for your eyes only!</vt:lpstr>
      <vt:lpstr>PowerPoint Presentation</vt:lpstr>
      <vt:lpstr>next mentally reverse roles and become your feeling talking back to you</vt:lpstr>
      <vt:lpstr>PowerPoint Presentation</vt:lpstr>
      <vt:lpstr>your feelings journal is your private  go to place for processing emotions…..</vt:lpstr>
      <vt:lpstr>PowerPoint Presentation</vt:lpstr>
      <vt:lpstr>We’re learning about balance now… getting a mental picture what balance looks like  of when we’re…..  </vt:lpstr>
      <vt:lpstr>PowerPoint Presentation</vt:lpstr>
      <vt:lpstr>how you see something can really influence</vt:lpstr>
      <vt:lpstr>PowerPoint Presentation</vt:lpstr>
      <vt:lpstr>every change in life begins with one, small step….many small actions can </vt:lpstr>
      <vt:lpstr>PowerPoint Presentation</vt:lpstr>
      <vt:lpstr>Here are some more things you can do to mend your moods  each and every day!</vt:lpstr>
      <vt:lpstr>each and every day….choose an  affirmation meant just for you…</vt:lpstr>
      <vt:lpstr>soothe yourself, absorb calm and quiet, let your mind go and listen to the </vt:lpstr>
      <vt:lpstr>Collage Your Mood!</vt:lpstr>
      <vt:lpstr>PowerPoint Presentation</vt:lpstr>
      <vt:lpstr>PowerPoint Presentation</vt:lpstr>
      <vt:lpstr>PowerPoint Presentation</vt:lpstr>
    </vt:vector>
  </TitlesOfParts>
  <Company>Emotional Explorer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Tian Dayton</dc:creator>
  <cp:lastModifiedBy>Riyas Vd</cp:lastModifiedBy>
  <cp:revision>52</cp:revision>
  <dcterms:created xsi:type="dcterms:W3CDTF">2012-08-28T16:34:37Z</dcterms:created>
  <dcterms:modified xsi:type="dcterms:W3CDTF">2019-11-04T17:49:55Z</dcterms:modified>
</cp:coreProperties>
</file>